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7" r:id="rId23"/>
    <p:sldId id="282" r:id="rId24"/>
    <p:sldId id="285" r:id="rId25"/>
    <p:sldId id="286" r:id="rId26"/>
    <p:sldId id="284" r:id="rId27"/>
    <p:sldId id="283" r:id="rId28"/>
    <p:sldId id="288" r:id="rId29"/>
    <p:sldId id="290" r:id="rId30"/>
    <p:sldId id="289" r:id="rId31"/>
    <p:sldId id="278" r:id="rId32"/>
    <p:sldId id="281" r:id="rId33"/>
    <p:sldId id="277" r:id="rId34"/>
    <p:sldId id="279" r:id="rId35"/>
    <p:sldId id="280" r:id="rId36"/>
  </p:sldIdLst>
  <p:sldSz cx="12192000" cy="6858000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A1C"/>
    <a:srgbClr val="70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44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ERENCIA\Downloads\Indicadores%20Relevantes%20-%20Dic.%202025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ERENCIA\Downloads\Indicadores%20Relevantes%20-%20Dic.%202025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ERENCIA\Downloads\Indicadores%20Relevantes%20-%20Dic.%202025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C"/>
              <a:t>CRECIMIENTO INSTITUCIONAL </a:t>
            </a:r>
            <a:br>
              <a:rPr lang="es-EC"/>
            </a:br>
            <a:r>
              <a:rPr lang="es-EC"/>
              <a:t>COAC 27 DE NOVIEMBRE</a:t>
            </a:r>
          </a:p>
        </c:rich>
      </c:tx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>
        <c:manualLayout>
          <c:layoutTarget val="inner"/>
          <c:xMode val="edge"/>
          <c:yMode val="edge"/>
          <c:x val="0.10500012817398541"/>
          <c:y val="0.13930387432914168"/>
          <c:w val="0.88500108032359115"/>
          <c:h val="0.70968101843613451"/>
        </c:manualLayout>
      </c:layout>
      <c:barChart>
        <c:barDir val="col"/>
        <c:grouping val="clustered"/>
        <c:varyColors val="0"/>
        <c:ser>
          <c:idx val="3"/>
          <c:order val="3"/>
          <c:tx>
            <c:strRef>
              <c:f>Hoja1!$F$2</c:f>
              <c:strCache>
                <c:ptCount val="1"/>
                <c:pt idx="0">
                  <c:v> CARTERA DE CREDITOS 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Hoja1!$B$6:$B$10</c:f>
              <c:numCache>
                <c:formatCode>mmm\-yy</c:formatCode>
                <c:ptCount val="5"/>
                <c:pt idx="0">
                  <c:v>44531</c:v>
                </c:pt>
                <c:pt idx="1">
                  <c:v>44896</c:v>
                </c:pt>
                <c:pt idx="2">
                  <c:v>45262</c:v>
                </c:pt>
                <c:pt idx="3">
                  <c:v>45627</c:v>
                </c:pt>
                <c:pt idx="4">
                  <c:v>45992</c:v>
                </c:pt>
              </c:numCache>
              <c:extLst/>
            </c:numRef>
          </c:cat>
          <c:val>
            <c:numRef>
              <c:f>Hoja1!$F$6:$F$10</c:f>
              <c:numCache>
                <c:formatCode>_(* #,##0.00_);_(* \(#,##0.00\);_(* "-"??_);_(@_)</c:formatCode>
                <c:ptCount val="5"/>
                <c:pt idx="0">
                  <c:v>2129315.54</c:v>
                </c:pt>
                <c:pt idx="1">
                  <c:v>5153776.26</c:v>
                </c:pt>
                <c:pt idx="2">
                  <c:v>8049913.79</c:v>
                </c:pt>
                <c:pt idx="3">
                  <c:v>10038968.34</c:v>
                </c:pt>
                <c:pt idx="4">
                  <c:v>11827306.93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AE7B-49DD-8D4A-07DBF91852A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65624408"/>
        <c:axId val="765634992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Hoja1!$C$2</c15:sqref>
                        </c15:formulaRef>
                      </c:ext>
                    </c:extLst>
                    <c:strCache>
                      <c:ptCount val="1"/>
                      <c:pt idx="0">
                        <c:v>ACTIVOS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0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1-AE7B-49DD-8D4A-07DBF91852A9}"/>
                      </c:ext>
                    </c:extLst>
                  </c:dLbl>
                  <c:dLbl>
                    <c:idx val="1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2-AE7B-49DD-8D4A-07DBF91852A9}"/>
                      </c:ext>
                    </c:extLst>
                  </c:dLbl>
                  <c:dLbl>
                    <c:idx val="2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3-AE7B-49DD-8D4A-07DBF91852A9}"/>
                      </c:ext>
                    </c:extLst>
                  </c:dLbl>
                  <c:dLbl>
                    <c:idx val="3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4-AE7B-49DD-8D4A-07DBF91852A9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C"/>
                    </a:p>
                  </c:txPr>
                  <c:dLblPos val="outEnd"/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Hoja1!$B$6:$B$10</c15:sqref>
                        </c15:formulaRef>
                      </c:ext>
                    </c:extLst>
                    <c:numCache>
                      <c:formatCode>mmm\-yy</c:formatCode>
                      <c:ptCount val="5"/>
                      <c:pt idx="0">
                        <c:v>44531</c:v>
                      </c:pt>
                      <c:pt idx="1">
                        <c:v>44896</c:v>
                      </c:pt>
                      <c:pt idx="2">
                        <c:v>45262</c:v>
                      </c:pt>
                      <c:pt idx="3">
                        <c:v>45627</c:v>
                      </c:pt>
                      <c:pt idx="4">
                        <c:v>45992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Hoja1!$C$6:$C$10</c15:sqref>
                        </c15:formulaRef>
                      </c:ext>
                    </c:extLst>
                    <c:numCache>
                      <c:formatCode>_(* #,##0.00_);_(* \(#,##0.00\);_(* "-"??_);_(@_)</c:formatCode>
                      <c:ptCount val="5"/>
                      <c:pt idx="0">
                        <c:v>2637485.62</c:v>
                      </c:pt>
                      <c:pt idx="1">
                        <c:v>5956174.75</c:v>
                      </c:pt>
                      <c:pt idx="2">
                        <c:v>9803906.0199999996</c:v>
                      </c:pt>
                      <c:pt idx="3">
                        <c:v>12063238.23</c:v>
                      </c:pt>
                      <c:pt idx="4">
                        <c:v>15204237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AE7B-49DD-8D4A-07DBF91852A9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Hoja1!$D$2</c15:sqref>
                        </c15:formulaRef>
                      </c:ext>
                    </c:extLst>
                    <c:strCache>
                      <c:ptCount val="1"/>
                      <c:pt idx="0">
                        <c:v>PASIVOS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4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6-AE7B-49DD-8D4A-07DBF91852A9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C"/>
                    </a:p>
                  </c:txPr>
                  <c:dLblPos val="outEnd"/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Hoja1!$B$6:$B$10</c15:sqref>
                        </c15:formulaRef>
                      </c:ext>
                    </c:extLst>
                    <c:numCache>
                      <c:formatCode>mmm\-yy</c:formatCode>
                      <c:ptCount val="5"/>
                      <c:pt idx="0">
                        <c:v>44531</c:v>
                      </c:pt>
                      <c:pt idx="1">
                        <c:v>44896</c:v>
                      </c:pt>
                      <c:pt idx="2">
                        <c:v>45262</c:v>
                      </c:pt>
                      <c:pt idx="3">
                        <c:v>45627</c:v>
                      </c:pt>
                      <c:pt idx="4">
                        <c:v>45992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Hoja1!$D$6:$D$10</c15:sqref>
                        </c15:formulaRef>
                      </c:ext>
                    </c:extLst>
                    <c:numCache>
                      <c:formatCode>_(* #,##0.00_);_(* \(#,##0.00\);_(* "-"??_);_(@_)</c:formatCode>
                      <c:ptCount val="5"/>
                      <c:pt idx="0">
                        <c:v>2379466.0099999998</c:v>
                      </c:pt>
                      <c:pt idx="1">
                        <c:v>5393877.8600000003</c:v>
                      </c:pt>
                      <c:pt idx="2">
                        <c:v>8757149.1199999992</c:v>
                      </c:pt>
                      <c:pt idx="3">
                        <c:v>10617562.16</c:v>
                      </c:pt>
                      <c:pt idx="4">
                        <c:v>13720510.109999999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AE7B-49DD-8D4A-07DBF91852A9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Hoja1!$E$2</c15:sqref>
                        </c15:formulaRef>
                      </c:ext>
                    </c:extLst>
                    <c:strCache>
                      <c:ptCount val="1"/>
                      <c:pt idx="0">
                        <c:v>PATRIMONIO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4"/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8-AE7B-49DD-8D4A-07DBF91852A9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C"/>
                    </a:p>
                  </c:txPr>
                  <c:dLblPos val="outEnd"/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Hoja1!$B$6:$B$10</c15:sqref>
                        </c15:formulaRef>
                      </c:ext>
                    </c:extLst>
                    <c:numCache>
                      <c:formatCode>mmm\-yy</c:formatCode>
                      <c:ptCount val="5"/>
                      <c:pt idx="0">
                        <c:v>44531</c:v>
                      </c:pt>
                      <c:pt idx="1">
                        <c:v>44896</c:v>
                      </c:pt>
                      <c:pt idx="2">
                        <c:v>45262</c:v>
                      </c:pt>
                      <c:pt idx="3">
                        <c:v>45627</c:v>
                      </c:pt>
                      <c:pt idx="4">
                        <c:v>45992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Hoja1!$E$6:$E$10</c15:sqref>
                        </c15:formulaRef>
                      </c:ext>
                    </c:extLst>
                    <c:numCache>
                      <c:formatCode>_(* #,##0.00_);_(* \(#,##0.00\);_(* "-"??_);_(@_)</c:formatCode>
                      <c:ptCount val="5"/>
                      <c:pt idx="0">
                        <c:v>254537.22</c:v>
                      </c:pt>
                      <c:pt idx="1">
                        <c:v>558065.03</c:v>
                      </c:pt>
                      <c:pt idx="2">
                        <c:v>1046756.9</c:v>
                      </c:pt>
                      <c:pt idx="3">
                        <c:v>1445385.07</c:v>
                      </c:pt>
                      <c:pt idx="4">
                        <c:v>1483726.89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AE7B-49DD-8D4A-07DBF91852A9}"/>
                  </c:ext>
                </c:extLst>
              </c15:ser>
            </c15:filteredBarSeries>
          </c:ext>
        </c:extLst>
      </c:barChart>
      <c:catAx>
        <c:axId val="76562440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765634992"/>
        <c:crosses val="autoZero"/>
        <c:auto val="0"/>
        <c:lblAlgn val="ctr"/>
        <c:lblOffset val="100"/>
        <c:noMultiLvlLbl val="1"/>
      </c:catAx>
      <c:valAx>
        <c:axId val="76563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765624408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Hoja1!$D$12</c:f>
              <c:strCache>
                <c:ptCount val="1"/>
                <c:pt idx="0">
                  <c:v>Liquidez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Hoja1!$B$13:$B$17</c:f>
              <c:numCache>
                <c:formatCode>mmm\-yy</c:formatCode>
                <c:ptCount val="5"/>
                <c:pt idx="0">
                  <c:v>44531</c:v>
                </c:pt>
                <c:pt idx="1">
                  <c:v>44896</c:v>
                </c:pt>
                <c:pt idx="2">
                  <c:v>45261</c:v>
                </c:pt>
                <c:pt idx="3">
                  <c:v>45627</c:v>
                </c:pt>
                <c:pt idx="4">
                  <c:v>45992</c:v>
                </c:pt>
              </c:numCache>
            </c:numRef>
          </c:cat>
          <c:val>
            <c:numRef>
              <c:f>Hoja1!$D$13:$D$17</c:f>
              <c:numCache>
                <c:formatCode>0.00%</c:formatCode>
                <c:ptCount val="5"/>
                <c:pt idx="0">
                  <c:v>0.73329999999999995</c:v>
                </c:pt>
                <c:pt idx="1">
                  <c:v>0.43209999999999998</c:v>
                </c:pt>
                <c:pt idx="2">
                  <c:v>0.2661</c:v>
                </c:pt>
                <c:pt idx="3">
                  <c:v>0.27310000000000001</c:v>
                </c:pt>
                <c:pt idx="4">
                  <c:v>0.3357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83-40D9-8B30-427AEDD575F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182824832"/>
        <c:axId val="1182828192"/>
      </c:barChart>
      <c:dateAx>
        <c:axId val="1182824832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1182828192"/>
        <c:crosses val="autoZero"/>
        <c:auto val="1"/>
        <c:lblOffset val="100"/>
        <c:baseTimeUnit val="years"/>
      </c:dateAx>
      <c:valAx>
        <c:axId val="118282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1182824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Hoja1!$C$12</c:f>
              <c:strCache>
                <c:ptCount val="1"/>
                <c:pt idx="0">
                  <c:v>Solvencia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Hoja1!$B$13:$B$17</c:f>
              <c:numCache>
                <c:formatCode>mmm\-yy</c:formatCode>
                <c:ptCount val="5"/>
                <c:pt idx="0">
                  <c:v>44531</c:v>
                </c:pt>
                <c:pt idx="1">
                  <c:v>44896</c:v>
                </c:pt>
                <c:pt idx="2">
                  <c:v>45261</c:v>
                </c:pt>
                <c:pt idx="3">
                  <c:v>45627</c:v>
                </c:pt>
                <c:pt idx="4">
                  <c:v>45992</c:v>
                </c:pt>
              </c:numCache>
            </c:numRef>
          </c:cat>
          <c:val>
            <c:numRef>
              <c:f>Hoja1!$C$13:$C$17</c:f>
              <c:numCache>
                <c:formatCode>0.00%</c:formatCode>
                <c:ptCount val="5"/>
                <c:pt idx="0">
                  <c:v>0.1144</c:v>
                </c:pt>
                <c:pt idx="1">
                  <c:v>0.1074</c:v>
                </c:pt>
                <c:pt idx="2">
                  <c:v>0.1163</c:v>
                </c:pt>
                <c:pt idx="3">
                  <c:v>9.6799999999999997E-2</c:v>
                </c:pt>
                <c:pt idx="4">
                  <c:v>9.6000000000000002E-2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A0-43D5-8216-453DD4B3C67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880561487"/>
        <c:axId val="903199743"/>
      </c:barChart>
      <c:dateAx>
        <c:axId val="880561487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C"/>
          </a:p>
        </c:txPr>
        <c:crossAx val="903199743"/>
        <c:crosses val="autoZero"/>
        <c:auto val="1"/>
        <c:lblOffset val="100"/>
        <c:baseTimeUnit val="years"/>
      </c:dateAx>
      <c:valAx>
        <c:axId val="903199743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8805614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8A2E7-6FBD-4453-BC06-7048B103240E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B65D17-F5F4-4880-9575-BD8ED296F258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918453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702752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5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519480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B7F62-E0E9-BCA6-7FD8-27E4EB736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E488CBD-2DBE-7004-B613-919CB88AC4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036257A-F1A2-3F66-E3E4-6F4D8B1B80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81DEEA1-F7D8-9A59-1383-0530ED142D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285185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427EA-5FCB-A955-FB81-FAA4F674A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A1A9EFA-9F54-ECA6-BFD5-863F5DDF9E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15E9284-8AF1-E3BC-97A1-B8E1F3C6CC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D554FA3-8863-F2E7-D9F8-E34AE6BA2F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11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971374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01019-09DC-CCFA-7BCD-5626AD788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E6A0B12-B1C0-437F-DDB3-34C541D925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11EB57B-013F-F3B9-9084-A50BB1BD18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0B124B7-25B1-9678-F870-4C2C5BD862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12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540383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686A6D-FD21-8BC9-9ABC-107ADA454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9910ED4-FBE8-55BD-C9FF-BEDDE8BBF0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759151A-56B3-CA3D-2EFC-B7DED8BB58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E923F8-8CE1-AF69-61BA-CF19904B6D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13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953439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D3715-9DEC-7BA1-DC31-0F9100B43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2F37451-0AC7-9034-1B93-B3267D001F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26282A6-9054-A25A-38E9-6D81BAAEC9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8491C94-FF6F-ABB7-0F54-CD13D8E7D0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417220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ADB11-AA93-4FAF-B93F-D4EDE72B2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8814577-9DB4-C860-15AB-D8F5E2F013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484D9B7-927A-7A7F-0742-BA390B96D2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CB214C1-1EF5-33F5-5660-482D971913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15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688224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A01228-CCB2-9091-C21C-60E50D149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3A6F597-AC00-4CAF-C48A-27040564F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200C31C-5704-60E4-D8C8-A6409AD2AC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791CC46-F245-C28F-BA19-D14791F85D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16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13341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B1ECA-99CB-639A-C5C1-35325000D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F2A9653-D713-9C40-A2AA-66AE5F7153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B821997-A8FB-FB64-AD00-4266B148C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B5EC189-25BE-D87C-2D93-F31E7F466C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17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301277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4B9F3-1781-383F-4E1E-B822B1474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1419622-184A-6AD7-D8B8-83819896C2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307C856-2691-7E0E-601A-1D690E0D63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E638132-F939-240F-2733-8E994AFA59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18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46525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A9A4C-1C2B-1F45-7CE0-1E4515C37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1494F50-E0F9-E276-DEEC-A00C61C508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BC90982-428C-7B94-C69F-6573DE53F5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9E57441-5167-B176-8E7D-B7E800A2C8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19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990501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4DB77-7F8C-F7B7-9B9B-ACCE6E661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D9D2A17-AD04-0E48-936C-48162E1CD3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ADE5223-5E24-4C43-5258-6C96E8D43D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09BDE43-EA2C-DF13-32B7-F3E9FE90B2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753865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BFCBC-C0C2-E990-5183-1A12472F2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F263CE2-DFD5-B868-655A-381640C87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FE15B22-F7A7-2CA8-2C71-131B3502B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67F01E5-9FC1-913E-77AE-0A687C24A5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21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9040203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FBE4C-2645-764A-94C7-8B976C13F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52B6EE8-BE28-1BF0-F714-A2242C70FD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DD530E0-9525-876F-DF1E-B95DE78D73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6B5A4D3-4065-EE02-461D-32603777C6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22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73425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76B47-E3B8-55BB-E217-D49651A5E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0678F6A-F707-0D82-2A1B-914A39DD9F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FEB63FA-6218-BCD1-99FB-AF62F6CB5D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5F8544F-1024-FD1C-40D2-0C982053F9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23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9012431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BA1601-E34D-D2DA-A7AE-87F0051E5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CC43332-98F9-30CB-14D4-6F775D615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7692E0B-33F2-CE6C-68BD-8BB7AAAB9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232C43-C85F-55A0-8433-17BB839B2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907039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E20FF-77FA-8E7E-DCE9-CE1D216C7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96C9397-C3B9-1059-2F13-80604EF67A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4920F65-01D1-A21D-0EA5-56922FC1C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FC33244-71CF-E460-3BB2-8311E655FF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25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5897666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291D2-4DED-2DD2-D758-FC6321946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8EBB616-1288-4CD3-A1E6-214AC0FB45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B203DF-3AED-7AEB-B29A-B6FD9AA8C4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1EFDCA9-292D-D0EA-EAA5-1DB33B05FB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26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49901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AD417-41A5-9596-B8E9-C73C62FDE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628F92F-2E11-C240-5CED-F0CDC900BA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43C8CE6-2F91-259F-C646-688A19976B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ACC9D66-62E0-E285-12D9-9FDC6535B7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27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15498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192A8-1BE6-C358-03A8-B564F389B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BEBCC92-5977-6AE3-CB8A-96045116BA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B212BEE-1410-F4A5-B386-80E7CB3AC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AB4ACA-F3FE-4482-6772-2A5279F88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28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2966506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B9689-FBAA-2676-78E4-26CA68BE3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4519F2F-33B6-5E60-8DF8-9DFEB13493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1B2F5F1-C69B-C43A-03BF-FE467EAEB4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AC58F28-7892-C16E-4C39-585E4C3C0C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29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9885344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49B81-A6B0-5A9D-D152-213E7F427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71DEB44-6D0F-8CDB-9566-CC24836EF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4619A73-B743-F1EB-4157-C8AB45F521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BEC55A2-318B-3237-CC65-3FE5015206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30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814168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B65D17-F5F4-4880-9575-BD8ED296F258}" type="slidenum">
              <a:rPr lang="es-EC" smtClean="0"/>
              <a:t>35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147130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0345F9-580E-B9B9-6A71-1803C43CBA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8E1C259-99DA-8509-C018-D48FE17B1F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FCCC1D-D04D-8967-3C33-D395F09CC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DC23FDF-64F7-BA33-FBAB-A615C631B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B96486-4797-7A1F-AC60-1F53CDABD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811818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F82006-7835-6347-7FAA-79B938C6B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B0DB4F-E043-FF69-9164-BDED3FE42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46B67C-8575-D80F-9D14-0A139A864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A1957D-546E-C103-AF49-AC63F20D4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8FEE10-1DAE-982B-DC92-DE153D7C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99450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B63B39-0510-4DAC-A144-6FAFD5D02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83079F-B849-8201-1D7A-E59448803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931410-C727-241F-A381-D38C0D37A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956AC0-E716-C93B-4D79-5EB443FA0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8AC132-B053-C5F5-4593-11BAEB705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2839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670E24-4AB7-74BA-FBC8-3C74491F0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468066-17B3-3CCC-49D8-55BCC79D00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2A5002-2D2D-00D0-7E5A-6466478F93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732F182-BC0E-C1BC-30C6-8592326C8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52C60DA-7F72-469D-DCCE-5541C7479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4C24652-AD0A-91F1-B282-B493D47B4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09250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327991-3130-85C4-DA02-E3FC967E6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EC088B9-83DF-FDDD-36BE-30F5C39D6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4246080-2E64-8EB1-13F8-EC62AD350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337E095-3743-14DC-C41F-DD484767BF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E3E4B52-6362-20CA-E34C-118C1F0AD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5C1739C-6353-42A3-16FA-B3267AC33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878D4D7-413B-059C-8D0E-C030E300B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60DFC66-82F6-701F-6F8C-976C45A92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8424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388BC3-DF4E-F62C-964B-26150A64E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929BCE2-A691-FC0B-7D4A-69DC24A66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59DC227-2A44-77A1-4BAD-06B13D531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27D8CF-3EDD-AEC3-B008-08FD2901B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298962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2A4A6FD-DC82-D098-CF44-1C58AC56F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27A2AC2-AD03-5269-0A28-08DB708A2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571B644-F47C-77B6-D4F9-B4523C317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7822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4E547B-F2AD-7E1D-2BF4-B4FE5FF60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4DA46-4B14-1778-2935-183370951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32775C7-D4FF-E5B9-57AD-08A17D922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6ED6EF-A5F2-367D-68E7-0A23FCDCD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654F27-608E-2ADC-ABA0-0F46842A6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9FE39E-4BCC-6168-D2D9-38F4CD46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189296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3313B1-D8B5-0F23-7D2D-AA42D81F8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E672830-65E4-3194-0313-EFD44FEABD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DEFFC6-2A5F-7FFA-7208-F2A623A111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ABBE46-5F52-5376-B298-AFF2E4044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7BE3B8B-CCB7-48B4-E3E6-540DA3778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4D5BDF3-523F-BD17-BA0E-9AD61CC03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57293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777EAC-0FCC-E5AF-8C2D-C63CF5B79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5A16C28-E39E-2DAC-7DDB-A596C9CE3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A4FC11-8EE2-6C83-6D23-30572D5B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B8E5E4-1294-5682-9522-959A1E89B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8E53FC-5962-670F-0249-A7FF8ACD5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24626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F21F2F-F214-F5E4-F8C3-2BC78FB678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CC737F3-CFF2-AEAD-FFFA-010BCC288E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315B74-A024-8615-108A-CCE572F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15D56B-053F-4D1C-BB8C-1D3EBF361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608591-925B-C0DC-A8A6-A4FCF38E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29863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47F59BD-7183-A676-24AB-A7AEF4C23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2B29E32-370D-0B28-B727-35DC4C236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0306D5-E236-B9B4-669B-5341C596B1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B79DF5-99F6-42A9-8DEA-BAE754FCC46D}" type="datetimeFigureOut">
              <a:rPr lang="es-EC" smtClean="0"/>
              <a:t>29/3/2026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351FA4-3F3A-5ED5-985A-C4BD3700C5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34B605-BF2E-0F29-6431-93DC0C8EC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08F388-F565-4F9F-8C9E-F861F9DAF9CE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614203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3.pn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BADF57-9700-1638-72DB-CCFAC571F3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A16B71-DAF6-6158-0611-3D364F78A9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C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F754ACE-8E79-10D8-BB7A-6370BB8A75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989" b="1483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02CBA35A-92FB-60B4-E32E-F2B24B30E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43" y="613468"/>
            <a:ext cx="8921514" cy="597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738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204513-24D5-D0AD-C6A8-53EDD7B3A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759" y="2053653"/>
            <a:ext cx="4288436" cy="3312826"/>
          </a:xfrm>
        </p:spPr>
        <p:txBody>
          <a:bodyPr>
            <a:normAutofit/>
          </a:bodyPr>
          <a:lstStyle/>
          <a:p>
            <a:pPr algn="ctr"/>
            <a:r>
              <a:rPr lang="es-ES" sz="6600" b="1" dirty="0"/>
              <a:t>INFORME </a:t>
            </a:r>
            <a:br>
              <a:rPr lang="es-ES" sz="6600" b="1" dirty="0"/>
            </a:br>
            <a:r>
              <a:rPr lang="es-ES" sz="6600" b="1" dirty="0"/>
              <a:t>DE </a:t>
            </a:r>
            <a:br>
              <a:rPr lang="es-ES" sz="6600" b="1" dirty="0"/>
            </a:br>
            <a:r>
              <a:rPr lang="es-ES" sz="6600" b="1" dirty="0"/>
              <a:t>GERENCIA </a:t>
            </a:r>
            <a:endParaRPr lang="es-EC" sz="6600" b="1" dirty="0"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70AEB50E-DAC0-F15F-27C1-95B953A57BA0}"/>
              </a:ext>
            </a:extLst>
          </p:cNvPr>
          <p:cNvSpPr txBox="1">
            <a:spLocks/>
          </p:cNvSpPr>
          <p:nvPr/>
        </p:nvSpPr>
        <p:spPr>
          <a:xfrm>
            <a:off x="7112144" y="5013058"/>
            <a:ext cx="3557666" cy="1096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4000" i="1" dirty="0"/>
              <a:t>PERÍODO 2025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1889A8D-DA35-88A0-E1BA-16BCA271E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7458" y="6425249"/>
            <a:ext cx="12814304" cy="432751"/>
          </a:xfrm>
          <a:prstGeom prst="rect">
            <a:avLst/>
          </a:prstGeom>
        </p:spPr>
      </p:pic>
      <p:pic>
        <p:nvPicPr>
          <p:cNvPr id="12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97799C10-90D3-CDEE-E16D-24A4AB3704D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3159895" y="1749139"/>
            <a:ext cx="7755379" cy="304514"/>
          </a:xfrm>
          <a:prstGeom prst="rect">
            <a:avLst/>
          </a:prstGeom>
        </p:spPr>
      </p:pic>
      <p:pic>
        <p:nvPicPr>
          <p:cNvPr id="6" name="Imagen 5" descr="Un grupo de personas posando por un foto">
            <a:extLst>
              <a:ext uri="{FF2B5EF4-FFF2-40B4-BE49-F238E27FC236}">
                <a16:creationId xmlns:a16="http://schemas.microsoft.com/office/drawing/2014/main" id="{32FBD23B-D617-909F-834C-0B4911242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2" y="384238"/>
            <a:ext cx="5522224" cy="4324663"/>
          </a:xfrm>
          <a:prstGeom prst="rect">
            <a:avLst/>
          </a:prstGeom>
        </p:spPr>
      </p:pic>
      <p:pic>
        <p:nvPicPr>
          <p:cNvPr id="4" name="Imagen 3" descr="Imagen que contiene pasto, exterior, firmar, frente">
            <a:extLst>
              <a:ext uri="{FF2B5EF4-FFF2-40B4-BE49-F238E27FC236}">
                <a16:creationId xmlns:a16="http://schemas.microsoft.com/office/drawing/2014/main" id="{D054C4E5-3A7D-1B08-EF0F-07D01B5A9F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2" y="2803161"/>
            <a:ext cx="2995470" cy="3464286"/>
          </a:xfrm>
          <a:prstGeom prst="rect">
            <a:avLst/>
          </a:prstGeom>
        </p:spPr>
      </p:pic>
      <p:pic>
        <p:nvPicPr>
          <p:cNvPr id="8" name="Imagen 7" descr="Imagen que contiene persona, pasto, hombre, paraguas">
            <a:extLst>
              <a:ext uri="{FF2B5EF4-FFF2-40B4-BE49-F238E27FC236}">
                <a16:creationId xmlns:a16="http://schemas.microsoft.com/office/drawing/2014/main" id="{307066A0-1B79-5F69-3585-3C256D6C0B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396" y="2803161"/>
            <a:ext cx="2721370" cy="3460738"/>
          </a:xfrm>
          <a:prstGeom prst="rect">
            <a:avLst/>
          </a:prstGeom>
        </p:spPr>
      </p:pic>
      <p:pic>
        <p:nvPicPr>
          <p:cNvPr id="9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65062A8D-B152-BD0E-DB99-F77312D18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5915814" y="690369"/>
            <a:ext cx="4999460" cy="100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09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65DAFAA4-FD76-C8FE-5D0D-6889E1E517B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4173072" y="30996"/>
            <a:ext cx="3845854" cy="769499"/>
          </a:xfrm>
          <a:prstGeom prst="rect">
            <a:avLst/>
          </a:prstGeom>
        </p:spPr>
      </p:pic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F14B7A73-90B7-EA23-1CE4-2A22C4333C30}"/>
              </a:ext>
            </a:extLst>
          </p:cNvPr>
          <p:cNvSpPr/>
          <p:nvPr/>
        </p:nvSpPr>
        <p:spPr>
          <a:xfrm>
            <a:off x="687049" y="889144"/>
            <a:ext cx="10817901" cy="495371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b="1" dirty="0">
                <a:solidFill>
                  <a:schemeClr val="tx1"/>
                </a:solidFill>
              </a:rPr>
              <a:t>Estimados Representantes de la Asamblea General,</a:t>
            </a:r>
            <a:br>
              <a:rPr lang="es-ES" sz="2000" b="1" dirty="0">
                <a:solidFill>
                  <a:schemeClr val="tx1"/>
                </a:solidFill>
              </a:rPr>
            </a:br>
            <a:r>
              <a:rPr lang="es-ES" sz="2000" b="1" dirty="0">
                <a:solidFill>
                  <a:schemeClr val="tx1"/>
                </a:solidFill>
              </a:rPr>
              <a:t>MSc. Ángel Criollo – Presidente del Consejo de Administración,</a:t>
            </a:r>
            <a:br>
              <a:rPr lang="es-ES" sz="2000" b="1" dirty="0">
                <a:solidFill>
                  <a:schemeClr val="tx1"/>
                </a:solidFill>
              </a:rPr>
            </a:br>
            <a:r>
              <a:rPr lang="es-ES" sz="2000" b="1" dirty="0">
                <a:solidFill>
                  <a:schemeClr val="tx1"/>
                </a:solidFill>
              </a:rPr>
              <a:t>Señores Vocales del Consejo de Administración,</a:t>
            </a:r>
            <a:br>
              <a:rPr lang="es-ES" sz="2000" b="1" dirty="0">
                <a:solidFill>
                  <a:schemeClr val="tx1"/>
                </a:solidFill>
              </a:rPr>
            </a:br>
            <a:r>
              <a:rPr lang="es-ES" sz="2000" b="1" dirty="0">
                <a:solidFill>
                  <a:schemeClr val="tx1"/>
                </a:solidFill>
              </a:rPr>
              <a:t>Sra. Georgina de la Cruz – Presidenta del Consejo de Vigilancia,</a:t>
            </a:r>
            <a:br>
              <a:rPr lang="es-ES" sz="2000" b="1" dirty="0">
                <a:solidFill>
                  <a:schemeClr val="tx1"/>
                </a:solidFill>
              </a:rPr>
            </a:br>
            <a:r>
              <a:rPr lang="es-ES" sz="2000" b="1" dirty="0">
                <a:solidFill>
                  <a:schemeClr val="tx1"/>
                </a:solidFill>
              </a:rPr>
              <a:t>Señores Vocales del Consejo de Vigilancia,</a:t>
            </a:r>
            <a:br>
              <a:rPr lang="es-ES" sz="2000" b="1" dirty="0">
                <a:solidFill>
                  <a:schemeClr val="tx1"/>
                </a:solidFill>
              </a:rPr>
            </a:br>
            <a:r>
              <a:rPr lang="es-ES" sz="2000" b="1" dirty="0">
                <a:solidFill>
                  <a:schemeClr val="tx1"/>
                </a:solidFill>
              </a:rPr>
              <a:t>Apreciados funcionarios:</a:t>
            </a:r>
          </a:p>
          <a:p>
            <a:endParaRPr lang="es-ES" sz="2000" dirty="0">
              <a:solidFill>
                <a:schemeClr val="tx1"/>
              </a:solidFill>
            </a:endParaRPr>
          </a:p>
          <a:p>
            <a:pPr algn="just"/>
            <a:r>
              <a:rPr lang="es-ES" sz="2000" dirty="0">
                <a:solidFill>
                  <a:schemeClr val="tx1"/>
                </a:solidFill>
              </a:rPr>
              <a:t>La Cooperativa de Ahorro y Crédito 27 de Noviembre ha estado marcada por el compromiso permanente con el cumplimiento de las normativas emitidas por los organismos de control y con el fortalecimiento de una gestión transparente y responsable.</a:t>
            </a:r>
          </a:p>
          <a:p>
            <a:pPr algn="just"/>
            <a:endParaRPr lang="es-ES" sz="2000" dirty="0">
              <a:solidFill>
                <a:schemeClr val="tx1"/>
              </a:solidFill>
            </a:endParaRPr>
          </a:p>
          <a:p>
            <a:pPr algn="just"/>
            <a:r>
              <a:rPr lang="es-ES" sz="2000" dirty="0">
                <a:solidFill>
                  <a:schemeClr val="tx1"/>
                </a:solidFill>
              </a:rPr>
              <a:t>Nuestra cooperativa está conformada principalmente por sus socios, quienes constituyen </a:t>
            </a:r>
            <a:r>
              <a:rPr lang="es-ES" sz="2000" b="1" dirty="0">
                <a:solidFill>
                  <a:schemeClr val="tx1"/>
                </a:solidFill>
              </a:rPr>
              <a:t>la razón de ser y el pilar fundamental</a:t>
            </a:r>
            <a:r>
              <a:rPr lang="es-ES" sz="2000" dirty="0">
                <a:solidFill>
                  <a:schemeClr val="tx1"/>
                </a:solidFill>
              </a:rPr>
              <a:t> de nuestra institución. Gracias a su confianza y participación, hemos logrado consolidarnos como una organización sólida, orientada al desarrollo económico y social de nuestra comunidad.</a:t>
            </a:r>
          </a:p>
        </p:txBody>
      </p:sp>
      <p:pic>
        <p:nvPicPr>
          <p:cNvPr id="10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AA9583E0-4C9F-3BA0-A129-C31DE3E88D9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2091666" y="5938606"/>
            <a:ext cx="9741428" cy="38249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1735117-611C-8B22-9080-D07FEA77BA5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0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B44515-45CE-FCE3-EA2A-5E753BA3B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3F9AE3AC-2121-6933-1051-F0C6B2F80C2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4173072" y="30996"/>
            <a:ext cx="3845854" cy="76949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9DA80D5-B254-419E-80F6-7009913EE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263" y="1644522"/>
            <a:ext cx="11442492" cy="2387600"/>
          </a:xfrm>
        </p:spPr>
        <p:txBody>
          <a:bodyPr>
            <a:normAutofit fontScale="90000"/>
          </a:bodyPr>
          <a:lstStyle/>
          <a:p>
            <a:r>
              <a:rPr lang="es-EC" b="1" spc="-150" dirty="0"/>
              <a:t>ANÁLISIS DE CONTEXTO SOCIAL - ECONÓMICO - POLÍTICO </a:t>
            </a:r>
            <a:br>
              <a:rPr lang="es-EC" b="1" spc="-150" dirty="0"/>
            </a:br>
            <a:r>
              <a:rPr lang="es-EC" b="1" spc="-150" dirty="0"/>
              <a:t>DEL ECUADOR </a:t>
            </a:r>
          </a:p>
        </p:txBody>
      </p:sp>
      <p:pic>
        <p:nvPicPr>
          <p:cNvPr id="10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57F31C78-8939-0428-0238-47687FCA602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2451100" y="5938838"/>
            <a:ext cx="9740900" cy="38258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BA2782D-3800-84BC-6CA0-8A5DDF50D48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7" name="Subtítulo 6">
            <a:extLst>
              <a:ext uri="{FF2B5EF4-FFF2-40B4-BE49-F238E27FC236}">
                <a16:creationId xmlns:a16="http://schemas.microsoft.com/office/drawing/2014/main" id="{3D32CC7E-0FF2-7EBB-49B5-1519A09AC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83076"/>
            <a:ext cx="9144000" cy="1655762"/>
          </a:xfrm>
        </p:spPr>
        <p:txBody>
          <a:bodyPr>
            <a:normAutofit/>
          </a:bodyPr>
          <a:lstStyle/>
          <a:p>
            <a:r>
              <a:rPr lang="es-ES" sz="7200" i="1" dirty="0">
                <a:solidFill>
                  <a:srgbClr val="701E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endParaRPr lang="es-EC" sz="7200" i="1" dirty="0">
              <a:solidFill>
                <a:srgbClr val="701E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6775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B604FE-96BD-A20B-FDED-99862953F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/>
              <a:t>Análisis Económico de Ecuador en 2025</a:t>
            </a:r>
            <a:br>
              <a:rPr lang="es-ES" dirty="0"/>
            </a:br>
            <a:endParaRPr lang="es-EC" dirty="0"/>
          </a:p>
        </p:txBody>
      </p:sp>
      <p:pic>
        <p:nvPicPr>
          <p:cNvPr id="8" name="Marcador de contenido 7" descr="Imagen en blanco y negro&#10;&#10;El contenido generado por IA puede ser incorrecto.">
            <a:extLst>
              <a:ext uri="{FF2B5EF4-FFF2-40B4-BE49-F238E27FC236}">
                <a16:creationId xmlns:a16="http://schemas.microsoft.com/office/drawing/2014/main" id="{1D897322-9DF7-AD41-5CA3-BFDEF8972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2" y="654883"/>
            <a:ext cx="989351" cy="989351"/>
          </a:xfrm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45A259-9FD8-BAFC-3202-FD62D41008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ES" sz="2400" spc="-150" dirty="0"/>
              <a:t>Este documento presenta un análisis de la economía ecuatoriana en 2025, destacando la recuperación tras la contracción de -2,0% en 2024.</a:t>
            </a:r>
          </a:p>
          <a:p>
            <a:pPr algn="just"/>
            <a:r>
              <a:rPr lang="es-ES" sz="2400" spc="-150" dirty="0"/>
              <a:t> Se examinan los indicadores clave que reflejan un crecimiento sostenido, así como las oportunidades y riesgos que enfrenta el sector financiero, en particular la Cooperativa de Ahorro y Crédito 27 de Noviembre.</a:t>
            </a:r>
          </a:p>
          <a:p>
            <a:pPr algn="just"/>
            <a:r>
              <a:rPr lang="es-ES" sz="2400" spc="-150" dirty="0"/>
              <a:t> Se concluye con recomendaciones estratégicas para aprovechar el entorno económico favorable.</a:t>
            </a:r>
          </a:p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2" name="Imagen 11" descr="Diagrama&#10;&#10;El contenido generado por IA puede ser incorrecto.">
            <a:extLst>
              <a:ext uri="{FF2B5EF4-FFF2-40B4-BE49-F238E27FC236}">
                <a16:creationId xmlns:a16="http://schemas.microsoft.com/office/drawing/2014/main" id="{FCCC38D6-1F23-06BC-11B4-A8321A6C49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" r="6878" b="9620"/>
          <a:stretch>
            <a:fillRect/>
          </a:stretch>
        </p:blipFill>
        <p:spPr>
          <a:xfrm>
            <a:off x="4601980" y="1487773"/>
            <a:ext cx="7395148" cy="450829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13B671F-387E-D092-2DEB-BB442EF76E3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95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838BF-DB07-95C7-6407-EE1C53E66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B067C4DA-CF06-FC45-E079-63FCD6479E8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14" name="Título 13">
            <a:extLst>
              <a:ext uri="{FF2B5EF4-FFF2-40B4-BE49-F238E27FC236}">
                <a16:creationId xmlns:a16="http://schemas.microsoft.com/office/drawing/2014/main" id="{A6E8C6AA-2FDA-2BD7-C4E4-3EB7F6532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0051" y="282155"/>
            <a:ext cx="3932237" cy="1600200"/>
          </a:xfrm>
        </p:spPr>
        <p:txBody>
          <a:bodyPr/>
          <a:lstStyle/>
          <a:p>
            <a:pPr algn="ctr"/>
            <a:r>
              <a:rPr lang="es-EC" b="1" dirty="0"/>
              <a:t>Contexto </a:t>
            </a:r>
            <a:br>
              <a:rPr lang="es-EC" b="1" dirty="0"/>
            </a:br>
            <a:r>
              <a:rPr lang="es-EC" b="1" dirty="0"/>
              <a:t>Económico</a:t>
            </a:r>
            <a:br>
              <a:rPr lang="es-EC" b="1" dirty="0"/>
            </a:br>
            <a:endParaRPr lang="es-EC" dirty="0"/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id="{1429C714-7C59-EF97-F6CA-4F4C804ED3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90346" y="1679898"/>
            <a:ext cx="4591645" cy="4760849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s-EC" sz="2200" spc="-150" dirty="0"/>
              <a:t>Según datos oficiales del Banco Central del Ecuador, la actividad económica mostró crecimiento sólido en el primer semestre, con un PIB anualizado alrededor de </a:t>
            </a:r>
            <a:r>
              <a:rPr lang="es-EC" sz="2200" b="1" spc="-150" dirty="0"/>
              <a:t>3,8% impulsado por exportaciones no petroleras (Camarón, Cacao, Flores Banano y actividad minera) y demanda interna</a:t>
            </a:r>
            <a:r>
              <a:rPr lang="es-EC" sz="2200" spc="-150" dirty="0"/>
              <a:t>. Organismos multilaterales como el Fondo Monetario Internacional y la CEPAL ajustaron al alza sus proyecciones para 2025, ubicando el crecimiento entre </a:t>
            </a:r>
            <a:r>
              <a:rPr lang="es-EC" sz="2200" b="1" spc="-150" dirty="0"/>
              <a:t>3,2% y 3,8%</a:t>
            </a:r>
            <a:r>
              <a:rPr lang="es-EC" sz="2200" spc="-150" dirty="0"/>
              <a:t>, superiores a estimaciones más conservadoras previas. </a:t>
            </a:r>
          </a:p>
        </p:txBody>
      </p:sp>
      <p:pic>
        <p:nvPicPr>
          <p:cNvPr id="18" name="Imagen 17" descr="Imagen que contiene Gráfico">
            <a:extLst>
              <a:ext uri="{FF2B5EF4-FFF2-40B4-BE49-F238E27FC236}">
                <a16:creationId xmlns:a16="http://schemas.microsoft.com/office/drawing/2014/main" id="{ACC45EA7-8591-7421-BDEC-E30F4AFC2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96"/>
          <a:stretch>
            <a:fillRect/>
          </a:stretch>
        </p:blipFill>
        <p:spPr>
          <a:xfrm>
            <a:off x="124462" y="1163951"/>
            <a:ext cx="6801032" cy="453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80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65D84-A525-9CA2-F432-8B75E8F05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6033F55F-9762-F53F-35F0-EF23F44B67B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14" name="Título 13">
            <a:extLst>
              <a:ext uri="{FF2B5EF4-FFF2-40B4-BE49-F238E27FC236}">
                <a16:creationId xmlns:a16="http://schemas.microsoft.com/office/drawing/2014/main" id="{9D8A635D-FCEA-22EC-ECDC-C563A6628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1597" y="417253"/>
            <a:ext cx="9013823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es-EC" b="1" dirty="0"/>
              <a:t>INFLACIÓN, MERCADO LABORAL Y</a:t>
            </a:r>
            <a:br>
              <a:rPr lang="es-EC" b="1" dirty="0"/>
            </a:br>
            <a:r>
              <a:rPr lang="es-EC" b="1" dirty="0"/>
              <a:t> SECTOR DE LA CONSTRUCCIÓN</a:t>
            </a:r>
            <a:br>
              <a:rPr lang="es-EC" b="1" dirty="0"/>
            </a:br>
            <a:br>
              <a:rPr lang="es-EC" b="1" dirty="0"/>
            </a:br>
            <a:endParaRPr lang="es-EC" dirty="0"/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id="{229F9B3B-DE27-A762-5B5C-6230779A6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9724" y="1395084"/>
            <a:ext cx="4635551" cy="4760849"/>
          </a:xfrm>
        </p:spPr>
        <p:txBody>
          <a:bodyPr>
            <a:noAutofit/>
          </a:bodyPr>
          <a:lstStyle/>
          <a:p>
            <a:pPr algn="just"/>
            <a:r>
              <a:rPr lang="es-EC" sz="2100" dirty="0"/>
              <a:t>La </a:t>
            </a:r>
            <a:r>
              <a:rPr lang="es-EC" sz="2100" b="1" dirty="0"/>
              <a:t>inflación se mantuvo baja (≈0,7–1,1%)</a:t>
            </a:r>
            <a:r>
              <a:rPr lang="es-EC" sz="2100" dirty="0"/>
              <a:t>, contribuyendo a la estabilidad de precios, mientras que indicadores laborales mostraron una reducción de la </a:t>
            </a:r>
            <a:r>
              <a:rPr lang="es-EC" sz="2100" b="1" dirty="0"/>
              <a:t>desocupación hacia niveles cercanos al 3,6–4,0%</a:t>
            </a:r>
            <a:r>
              <a:rPr lang="es-EC" sz="2100" dirty="0"/>
              <a:t> y una </a:t>
            </a:r>
            <a:r>
              <a:rPr lang="es-EC" sz="2100" b="1" dirty="0"/>
              <a:t>participación laboral alrededor del 64%</a:t>
            </a:r>
            <a:r>
              <a:rPr lang="es-EC" sz="2100" dirty="0"/>
              <a:t>, lo que apunta a un entorno macroeconómico más favorable que en años recientes. </a:t>
            </a:r>
          </a:p>
          <a:p>
            <a:pPr algn="just"/>
            <a:r>
              <a:rPr lang="es-EC" sz="2100" dirty="0"/>
              <a:t>En </a:t>
            </a:r>
            <a:r>
              <a:rPr lang="es-EC" sz="2100" b="1" dirty="0"/>
              <a:t>2025 el sector de la construcción en Ecuador mostró una recuperación significativa tras años de contracción</a:t>
            </a:r>
            <a:r>
              <a:rPr lang="es-EC" sz="2100" dirty="0"/>
              <a:t>, consolidándose como un motor importante de actividad económica y empleo. </a:t>
            </a:r>
          </a:p>
        </p:txBody>
      </p:sp>
      <p:pic>
        <p:nvPicPr>
          <p:cNvPr id="3" name="Imagen 2" descr="Interfaz de usuario gráfica, Aplicación&#10;&#10;El contenido generado por IA puede ser incorrecto.">
            <a:extLst>
              <a:ext uri="{FF2B5EF4-FFF2-40B4-BE49-F238E27FC236}">
                <a16:creationId xmlns:a16="http://schemas.microsoft.com/office/drawing/2014/main" id="{4421A6AC-0809-6807-209A-E692691CC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6"/>
          <a:stretch>
            <a:fillRect/>
          </a:stretch>
        </p:blipFill>
        <p:spPr>
          <a:xfrm>
            <a:off x="5055275" y="1395085"/>
            <a:ext cx="7136725" cy="446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43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83FD6-E8F7-157F-F250-9C39070995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122D5D7B-A237-1A88-7110-9A1E5B4C8F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16" name="Marcador de texto 15">
            <a:extLst>
              <a:ext uri="{FF2B5EF4-FFF2-40B4-BE49-F238E27FC236}">
                <a16:creationId xmlns:a16="http://schemas.microsoft.com/office/drawing/2014/main" id="{103DC7EA-2373-CD7C-C3E3-5B77588ED8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2007" y="1250110"/>
            <a:ext cx="4512040" cy="4977026"/>
          </a:xfrm>
        </p:spPr>
        <p:txBody>
          <a:bodyPr>
            <a:noAutofit/>
          </a:bodyPr>
          <a:lstStyle/>
          <a:p>
            <a:pPr algn="just"/>
            <a:r>
              <a:rPr lang="es-ES" sz="2200" spc="-150" dirty="0"/>
              <a:t>En 2026, la Cooperativa de Ahorro y Crédito 27 de Noviembre tiene una buena oportunidad de crecer en el microcrédito rural, especialmente en agricultura y ganadería, ya que estos sectores tuvieron buen desempeño en 2025 y se espera un crecimiento económico moderado del país.</a:t>
            </a:r>
          </a:p>
          <a:p>
            <a:pPr algn="just"/>
            <a:r>
              <a:rPr lang="es-ES" sz="2200" spc="-150" dirty="0"/>
              <a:t>No obstante, el mayor riesgo está en su cartera urbana, sobre todo en comercio y transporte, donde existe mayor morosidad. Además, posibles aumentos en energía, combustible y logística podrían afectar la capacidad de pago de los socios y, en consecuencia, la liquidez de la cooperativa</a:t>
            </a:r>
            <a:r>
              <a:rPr lang="es-ES" sz="2000" spc="-150" dirty="0"/>
              <a:t>.</a:t>
            </a:r>
          </a:p>
          <a:p>
            <a:endParaRPr lang="es-ES" sz="2000" dirty="0"/>
          </a:p>
        </p:txBody>
      </p:sp>
      <p:sp>
        <p:nvSpPr>
          <p:cNvPr id="14" name="Título 13">
            <a:extLst>
              <a:ext uri="{FF2B5EF4-FFF2-40B4-BE49-F238E27FC236}">
                <a16:creationId xmlns:a16="http://schemas.microsoft.com/office/drawing/2014/main" id="{770F3D78-1160-87E9-5BC6-1582499FF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1597" y="232069"/>
            <a:ext cx="9013823" cy="1020608"/>
          </a:xfrm>
        </p:spPr>
        <p:txBody>
          <a:bodyPr>
            <a:normAutofit/>
          </a:bodyPr>
          <a:lstStyle/>
          <a:p>
            <a:pPr algn="ctr"/>
            <a:r>
              <a:rPr lang="es-ES" b="1" dirty="0"/>
              <a:t>OPORTUNIDADES PARA LA COOPERATIVA DE AHORRO Y CRÉDITO 27 DE NOVIEMBRE</a:t>
            </a:r>
          </a:p>
        </p:txBody>
      </p:sp>
      <p:pic>
        <p:nvPicPr>
          <p:cNvPr id="4" name="Imagen 3" descr="Diagrama">
            <a:extLst>
              <a:ext uri="{FF2B5EF4-FFF2-40B4-BE49-F238E27FC236}">
                <a16:creationId xmlns:a16="http://schemas.microsoft.com/office/drawing/2014/main" id="{A5C2E4E7-F78E-ECDC-EC9F-5120EE7C3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5" t="8455" r="4435" b="7541"/>
          <a:stretch>
            <a:fillRect/>
          </a:stretch>
        </p:blipFill>
        <p:spPr>
          <a:xfrm>
            <a:off x="5141626" y="1466287"/>
            <a:ext cx="6811340" cy="476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9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3B42E3-3757-B6AE-52F5-CE083CE0A8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2318" y="799315"/>
            <a:ext cx="5136737" cy="5636302"/>
          </a:xfrm>
        </p:spPr>
        <p:txBody>
          <a:bodyPr>
            <a:normAutofit fontScale="92500"/>
          </a:bodyPr>
          <a:lstStyle/>
          <a:p>
            <a:pPr algn="just"/>
            <a:r>
              <a:rPr lang="es-ES" sz="2000" b="1" dirty="0"/>
              <a:t>Reorientar el Crecimiento hacia Zonas Rurales</a:t>
            </a:r>
            <a:r>
              <a:rPr lang="es-ES" sz="2000" dirty="0"/>
              <a:t>: Es fundamental que la cooperativa enfoque sus esfuerzos en el microcrédito rural, ofreciendo productos que se adapten a las necesidades de los agricultores y ganaderos. Esto incluye montos graduales y plazos de pago ligados a los ciclos productivos.</a:t>
            </a:r>
          </a:p>
          <a:p>
            <a:pPr algn="just"/>
            <a:r>
              <a:rPr lang="es-ES" sz="2000" b="1" dirty="0"/>
              <a:t>Ajustar Montos Altos con Garantías Líquidas</a:t>
            </a:r>
            <a:r>
              <a:rPr lang="es-ES" sz="2000" dirty="0"/>
              <a:t>: Para mitigar el riesgo de morosidad, se recomienda que la cooperativa ajuste los montos de crédito más altos solo a aquellos clientes que puedan ofrecer garantías líquidas o que estén involucrados en comercios sólidos.</a:t>
            </a:r>
          </a:p>
          <a:p>
            <a:pPr algn="just"/>
            <a:r>
              <a:rPr lang="es-ES" sz="2000" b="1" dirty="0"/>
              <a:t>Lanzar un Crédito para Emprendimiento</a:t>
            </a:r>
            <a:r>
              <a:rPr lang="es-ES" sz="2000" dirty="0"/>
              <a:t>: Se sugiere el lanzamiento de un producto de crédito específico para jóvenes emprendedores de entre 25 y 30 años. Este producto debería incluir características de inclusión financiera y un seguimiento mensual para asegurar el éxito de los emprendimientos.</a:t>
            </a:r>
          </a:p>
          <a:p>
            <a:endParaRPr lang="es-EC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AB6D1B3-BBD0-2E52-828D-1E8CC0B4B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687" y="-501188"/>
            <a:ext cx="6150626" cy="1600200"/>
          </a:xfrm>
        </p:spPr>
        <p:txBody>
          <a:bodyPr/>
          <a:lstStyle/>
          <a:p>
            <a:pPr algn="ctr"/>
            <a:r>
              <a:rPr lang="es-EC" b="1" dirty="0"/>
              <a:t>Recomendaciones Estratégicas</a:t>
            </a:r>
            <a:br>
              <a:rPr lang="es-EC" b="1" dirty="0"/>
            </a:br>
            <a:endParaRPr lang="es-EC" dirty="0"/>
          </a:p>
        </p:txBody>
      </p:sp>
      <p:pic>
        <p:nvPicPr>
          <p:cNvPr id="6" name="Imagen 5" descr="Imagen que contiene Aplicación&#10;&#10;El contenido generado por IA puede ser incorrecto.">
            <a:extLst>
              <a:ext uri="{FF2B5EF4-FFF2-40B4-BE49-F238E27FC236}">
                <a16:creationId xmlns:a16="http://schemas.microsoft.com/office/drawing/2014/main" id="{E18BBC73-9EC4-3A20-6AB9-30D5DD772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" t="7040" r="2788" b="7948"/>
          <a:stretch>
            <a:fillRect/>
          </a:stretch>
        </p:blipFill>
        <p:spPr>
          <a:xfrm>
            <a:off x="6018509" y="1104142"/>
            <a:ext cx="5716357" cy="464971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3EB499-E057-AE55-579C-1B0E13F9551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39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C9A40-1343-A1F7-D9E2-045342CC7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228990-8F91-0F06-2083-B77C798C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4520" y="2126214"/>
            <a:ext cx="6822959" cy="3312826"/>
          </a:xfrm>
        </p:spPr>
        <p:txBody>
          <a:bodyPr>
            <a:normAutofit/>
          </a:bodyPr>
          <a:lstStyle/>
          <a:p>
            <a:pPr algn="ctr"/>
            <a:r>
              <a:rPr lang="es-ES" sz="6600" b="1" dirty="0"/>
              <a:t>PRINCIPALES RESULTADOS DE LA COOPERATIVA</a:t>
            </a:r>
            <a:endParaRPr lang="es-EC" sz="6600" b="1" dirty="0"/>
          </a:p>
        </p:txBody>
      </p:sp>
      <p:pic>
        <p:nvPicPr>
          <p:cNvPr id="9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5A3F9687-C02C-5E57-1519-E120DA85D7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5434680" y="594101"/>
            <a:ext cx="5480594" cy="1096587"/>
          </a:xfrm>
          <a:prstGeom prst="rect">
            <a:avLst/>
          </a:prstGeom>
        </p:spPr>
      </p:pic>
      <p:sp>
        <p:nvSpPr>
          <p:cNvPr id="10" name="Título 1">
            <a:extLst>
              <a:ext uri="{FF2B5EF4-FFF2-40B4-BE49-F238E27FC236}">
                <a16:creationId xmlns:a16="http://schemas.microsoft.com/office/drawing/2014/main" id="{31524ACF-AFA9-C6A4-96AC-B7906D5A1336}"/>
              </a:ext>
            </a:extLst>
          </p:cNvPr>
          <p:cNvSpPr txBox="1">
            <a:spLocks/>
          </p:cNvSpPr>
          <p:nvPr/>
        </p:nvSpPr>
        <p:spPr>
          <a:xfrm>
            <a:off x="4317166" y="5167312"/>
            <a:ext cx="3557666" cy="1096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4000" i="1" dirty="0"/>
              <a:t>PERÍODO 2025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F0A71AB-C51A-A1C3-3C71-3D267B6F6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7458" y="6425249"/>
            <a:ext cx="12814304" cy="432751"/>
          </a:xfrm>
          <a:prstGeom prst="rect">
            <a:avLst/>
          </a:prstGeom>
        </p:spPr>
      </p:pic>
      <p:pic>
        <p:nvPicPr>
          <p:cNvPr id="12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8CE1DECD-50DE-2A6B-7ADF-8504EA293C9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3159895" y="1749139"/>
            <a:ext cx="7755379" cy="3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127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E27B5-A01F-AC99-A4BC-3F1983BA2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0129FC-CB50-0AF5-890D-5F039E930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524" y="165829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CRECIMIENTO DE SOCIOS 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301C16B-176F-9A21-37C6-4A66E68F52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3876443-B294-CECE-B807-6D1B5458405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B6B9483-6037-5586-BD4A-C047F73CB635}"/>
              </a:ext>
            </a:extLst>
          </p:cNvPr>
          <p:cNvSpPr txBox="1"/>
          <p:nvPr/>
        </p:nvSpPr>
        <p:spPr>
          <a:xfrm>
            <a:off x="1242139" y="2356866"/>
            <a:ext cx="2657006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sz="22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 número de socios se incrementó en </a:t>
            </a:r>
            <a:r>
              <a:rPr lang="es-EC" sz="22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760 nuevos afiliados</a:t>
            </a:r>
            <a:r>
              <a:rPr lang="es-EC" sz="22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alcanzando un total de </a:t>
            </a:r>
            <a:r>
              <a:rPr lang="es-EC" sz="2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7.389 </a:t>
            </a:r>
            <a:r>
              <a:rPr lang="es-EC" sz="22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socios</a:t>
            </a:r>
            <a:r>
              <a:rPr lang="es-EC" sz="22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EC" sz="2200" dirty="0">
              <a:latin typeface="+mj-lt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ED92FA-8F54-49F7-C0FC-DB5DBE21F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134" y="1822242"/>
            <a:ext cx="6700319" cy="284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76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B368D-3490-B929-DD17-37173E130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5287A2-F5D2-8581-7E7D-2F478F5AC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38" y="939696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ACTIVOS</a:t>
            </a:r>
            <a:br>
              <a:rPr lang="es-ES" b="1" dirty="0"/>
            </a:b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36E9E3-3F21-DC1B-2B78-1A2D05A37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20D837E-4B45-B877-92AF-E1C8BDA5C94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2E4E8DC-B199-39E0-F405-960E8A9A2CA1}"/>
              </a:ext>
            </a:extLst>
          </p:cNvPr>
          <p:cNvSpPr txBox="1"/>
          <p:nvPr/>
        </p:nvSpPr>
        <p:spPr>
          <a:xfrm>
            <a:off x="689547" y="2584527"/>
            <a:ext cx="3152021" cy="2405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EC" sz="2200" kern="100" spc="-1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 activo total de la Cooperativa presentó un </a:t>
            </a:r>
            <a:r>
              <a:rPr lang="es-EC" sz="2200" b="1" kern="100" spc="-1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incremento del 26,04%</a:t>
            </a:r>
            <a:r>
              <a:rPr lang="es-EC" sz="2200" kern="100" spc="-1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en relación con el año anterior, alcanzando un saldo de </a:t>
            </a:r>
            <a:r>
              <a:rPr lang="es-EC" sz="2200" b="1" kern="100" spc="-15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$</a:t>
            </a:r>
            <a:r>
              <a:rPr lang="es-EC" sz="2200" b="1" kern="100" spc="-1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15.204.237</a:t>
            </a:r>
            <a:r>
              <a:rPr lang="es-EC" sz="2200" kern="100" spc="-15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al cierre de 2025.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D1ABEC5-DB44-6EC2-BCD9-7D7448F8A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892" y="1288010"/>
            <a:ext cx="7155670" cy="403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30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36829-E07B-865F-ACB6-548F74381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43F1C-6159-23D3-8BCE-87F57C33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554" y="-69329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PASIVOS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32538C0-B003-0047-51EF-D0B8F2F9DA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D63D94C-1856-85A8-4C02-53ADB01FCD6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E5D2AF1-21ED-D042-0F5C-54C628D171E6}"/>
              </a:ext>
            </a:extLst>
          </p:cNvPr>
          <p:cNvSpPr txBox="1"/>
          <p:nvPr/>
        </p:nvSpPr>
        <p:spPr>
          <a:xfrm>
            <a:off x="639618" y="1835070"/>
            <a:ext cx="3812121" cy="3290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200" spc="-150" dirty="0"/>
              <a:t>El pasivo a diciembre 2025 alcanzó los </a:t>
            </a:r>
            <a:r>
              <a:rPr lang="es-ES" sz="2200" b="1" spc="-150" dirty="0"/>
              <a:t>$13.720.50,11 </a:t>
            </a:r>
            <a:r>
              <a:rPr lang="es-ES" sz="2200" spc="-150" dirty="0"/>
              <a:t>reflejando un crecimiento sostenido, acorde al incremento de sus activos y al fortalecimiento institucional.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200" spc="-150" dirty="0"/>
              <a:t>Este comportamiento evidencia mayor confianza de los socios y el incremento en  las captaciones</a:t>
            </a:r>
            <a:endParaRPr lang="es-EC" sz="2200" kern="100" spc="-15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51D7602-4154-5102-1D4A-599B1DC96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3504" y="1318275"/>
            <a:ext cx="6248942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46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56D6B-3E30-27DF-D268-9693EE4DE0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6FB483-68A6-880C-EEDC-C32ED40E5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20" y="227384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MOROSIDAD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9B2D85-72AB-DB61-7173-A31AF9468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3172C46-9B9A-C944-8C89-B9EBCF08C40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7472DAB-EA22-1C2F-B45B-52D7044DB651}"/>
              </a:ext>
            </a:extLst>
          </p:cNvPr>
          <p:cNvSpPr txBox="1"/>
          <p:nvPr/>
        </p:nvSpPr>
        <p:spPr>
          <a:xfrm>
            <a:off x="869429" y="2008305"/>
            <a:ext cx="3152021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sz="2200" spc="-150" dirty="0"/>
              <a:t>La proyección del indicador de morosidad para 2025 fue del </a:t>
            </a:r>
            <a:r>
              <a:rPr lang="es-EC" sz="2200" b="1" spc="-150" dirty="0"/>
              <a:t>8,15%</a:t>
            </a:r>
            <a:r>
              <a:rPr lang="es-EC" sz="2200" spc="-150" dirty="0"/>
              <a:t>; sin embargo, el índice se ubicó en </a:t>
            </a:r>
            <a:r>
              <a:rPr lang="es-EC" sz="2200" b="1" spc="-150" dirty="0"/>
              <a:t>8,65%. </a:t>
            </a:r>
          </a:p>
          <a:p>
            <a:endParaRPr lang="es-EC" sz="2200" spc="-150" dirty="0"/>
          </a:p>
          <a:p>
            <a:r>
              <a:rPr lang="es-EC" sz="2200" spc="-150" dirty="0"/>
              <a:t>Se ubica por encima de niveles recomendables para el segmento, se requiere mayor seguimiento crediticio, con presión directa sobre resultados. </a:t>
            </a:r>
          </a:p>
        </p:txBody>
      </p:sp>
      <p:pic>
        <p:nvPicPr>
          <p:cNvPr id="9" name="Imagen 8" descr="Gráfico">
            <a:extLst>
              <a:ext uri="{FF2B5EF4-FFF2-40B4-BE49-F238E27FC236}">
                <a16:creationId xmlns:a16="http://schemas.microsoft.com/office/drawing/2014/main" id="{91D569B0-8D3B-33B3-84F5-8EDD931743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03"/>
          <a:stretch>
            <a:fillRect/>
          </a:stretch>
        </p:blipFill>
        <p:spPr>
          <a:xfrm>
            <a:off x="4621784" y="535431"/>
            <a:ext cx="6253183" cy="51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682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6A5E1-4DC5-A3BE-D129-48CE873A5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246634-389E-9FB8-36AA-34D74388C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615" y="287624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PATRIMONIO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24CD522-8E73-2C82-D742-899133AB2F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296AE54-C5F6-32E4-28BB-9CDC938F000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42E11CA-1C2A-A7B9-FD15-069BB4BCE3FE}"/>
              </a:ext>
            </a:extLst>
          </p:cNvPr>
          <p:cNvSpPr txBox="1"/>
          <p:nvPr/>
        </p:nvSpPr>
        <p:spPr>
          <a:xfrm>
            <a:off x="942843" y="2384277"/>
            <a:ext cx="3650009" cy="2409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200" spc="-150" dirty="0"/>
              <a:t>El patrimonio de la Cooperativa de Ahorro y Crédito 27 de Noviembre alcanza  </a:t>
            </a:r>
            <a:r>
              <a:rPr lang="es-ES" sz="2200" b="1" spc="-150" dirty="0"/>
              <a:t>$1,483.726,89 </a:t>
            </a:r>
            <a:r>
              <a:rPr lang="es-ES" sz="2200" spc="-150" dirty="0"/>
              <a:t>evidenciando un crecimiento progresivo en los últimos años.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E3D1BC6-6FA8-F057-21B5-0B41D4E130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3511" y="1141642"/>
            <a:ext cx="6248942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158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49A67-3C7F-9E8E-F33E-301B16EA7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C8E253-4595-8884-D2DD-F13A715D2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547" y="-110552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CARTERA DE CRÉDITO</a:t>
            </a: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1E7706-1787-DE76-4DC7-FF5F5E9567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29815D3-B76B-6181-F79C-ADBD3F581C6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147E105-9692-7901-59DB-CE991FAF6617}"/>
              </a:ext>
            </a:extLst>
          </p:cNvPr>
          <p:cNvSpPr txBox="1"/>
          <p:nvPr/>
        </p:nvSpPr>
        <p:spPr>
          <a:xfrm>
            <a:off x="689547" y="1654540"/>
            <a:ext cx="3932237" cy="2901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200" spc="-150" dirty="0"/>
              <a:t>La cartera de crédito registra </a:t>
            </a:r>
            <a:r>
              <a:rPr lang="es-ES" sz="2200" b="1" spc="-150" dirty="0"/>
              <a:t>$11.827.306,93 </a:t>
            </a:r>
            <a:r>
              <a:rPr lang="es-ES" sz="2200" spc="-150" dirty="0"/>
              <a:t>consolidando un crecimiento sostenido desde 2021.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200" spc="-150" dirty="0"/>
              <a:t>Este incremento refleja una mayor colocación de créditos, confianza de los socios y un fortalecimiento en la gestión financiera.</a:t>
            </a:r>
            <a:endParaRPr lang="es-EC" sz="2200" kern="100" spc="-15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hart 1">
            <a:extLst>
              <a:ext uri="{FF2B5EF4-FFF2-40B4-BE49-F238E27FC236}">
                <a16:creationId xmlns:a16="http://schemas.microsoft.com/office/drawing/2014/main" id="{9A859B04-DA0B-4D41-B96D-CB59911B67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6317977"/>
              </p:ext>
            </p:extLst>
          </p:nvPr>
        </p:nvGraphicFramePr>
        <p:xfrm>
          <a:off x="5156616" y="689548"/>
          <a:ext cx="6707856" cy="4676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98024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6F68A-6610-1B64-6DF5-A3A4CE3FA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5AED1A-5D6D-D1F1-53E1-35F702A59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0499" y="-86831"/>
            <a:ext cx="3932237" cy="1600200"/>
          </a:xfrm>
        </p:spPr>
        <p:txBody>
          <a:bodyPr/>
          <a:lstStyle/>
          <a:p>
            <a:pPr algn="ctr"/>
            <a:r>
              <a:rPr lang="es-ES" b="1" dirty="0"/>
              <a:t>LIQUIDEZ </a:t>
            </a:r>
            <a:br>
              <a:rPr lang="es-ES" b="1" dirty="0"/>
            </a:br>
            <a:endParaRPr lang="es-EC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B82E416-9C2A-8C70-3EB1-47734F214D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C683CA8-38E3-6F0F-5022-31A5C918A30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6E4A244-D57A-4C52-B205-1049DE02E586}"/>
              </a:ext>
            </a:extLst>
          </p:cNvPr>
          <p:cNvSpPr txBox="1"/>
          <p:nvPr/>
        </p:nvSpPr>
        <p:spPr>
          <a:xfrm>
            <a:off x="1250500" y="1151731"/>
            <a:ext cx="393223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200" spc="-150" dirty="0"/>
              <a:t>En términos de liquidez, la segunda línea muestra un cumplimiento de mínimos normativos con un porcentaje del 17,45%.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895DF653-E8F4-A7CD-9F38-B0008FF362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0323262"/>
              </p:ext>
            </p:extLst>
          </p:nvPr>
        </p:nvGraphicFramePr>
        <p:xfrm>
          <a:off x="512123" y="2764749"/>
          <a:ext cx="5408992" cy="3315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ítulo 1">
            <a:extLst>
              <a:ext uri="{FF2B5EF4-FFF2-40B4-BE49-F238E27FC236}">
                <a16:creationId xmlns:a16="http://schemas.microsoft.com/office/drawing/2014/main" id="{79C04F4E-6BFD-280F-DC6B-BD54566447CD}"/>
              </a:ext>
            </a:extLst>
          </p:cNvPr>
          <p:cNvSpPr txBox="1">
            <a:spLocks/>
          </p:cNvSpPr>
          <p:nvPr/>
        </p:nvSpPr>
        <p:spPr>
          <a:xfrm>
            <a:off x="7009262" y="-189403"/>
            <a:ext cx="3932237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/>
              <a:t>SOLVENCIA </a:t>
            </a:r>
            <a:br>
              <a:rPr lang="es-ES" b="1" dirty="0"/>
            </a:br>
            <a:endParaRPr lang="es-EC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4CCD193-FD66-EF6F-8D26-D8B76E5CC856}"/>
              </a:ext>
            </a:extLst>
          </p:cNvPr>
          <p:cNvSpPr txBox="1"/>
          <p:nvPr/>
        </p:nvSpPr>
        <p:spPr>
          <a:xfrm>
            <a:off x="6628207" y="1151731"/>
            <a:ext cx="46943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200" spc="-150" dirty="0"/>
              <a:t>La solvencia se mantiene en un 9,60%. </a:t>
            </a:r>
            <a:r>
              <a:rPr lang="es-EC" sz="2200" spc="-150" dirty="0"/>
              <a:t>Se mantiene apenas sobre el umbral regulatorio. Se recomienda reforzar provisiones, ajustar políticas de crédito y ejecutar un plan de recuperación de cartera. </a:t>
            </a:r>
            <a:endParaRPr lang="es-ES" sz="2200" spc="-150" dirty="0"/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B9E20775-06CE-5D3C-50AB-95B7B98847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8240268"/>
              </p:ext>
            </p:extLst>
          </p:nvPr>
        </p:nvGraphicFramePr>
        <p:xfrm>
          <a:off x="6689381" y="316275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637024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ED7B33-32A3-147F-CEA6-9B9AC958A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AB2F9B-5F89-B470-DC5E-70B85FD06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300" y="1963713"/>
            <a:ext cx="7015397" cy="3312826"/>
          </a:xfrm>
        </p:spPr>
        <p:txBody>
          <a:bodyPr>
            <a:normAutofit/>
          </a:bodyPr>
          <a:lstStyle/>
          <a:p>
            <a:pPr algn="ctr"/>
            <a:r>
              <a:rPr lang="es-EC" sz="6600" b="1" dirty="0"/>
              <a:t>Informe General </a:t>
            </a:r>
            <a:br>
              <a:rPr lang="es-EC" sz="6600" b="1" dirty="0"/>
            </a:br>
            <a:r>
              <a:rPr lang="es-EC" sz="6600" b="1" dirty="0"/>
              <a:t>de </a:t>
            </a:r>
            <a:br>
              <a:rPr lang="es-EC" sz="6600" b="1" dirty="0"/>
            </a:br>
            <a:r>
              <a:rPr lang="es-EC" sz="6600" b="1" dirty="0"/>
              <a:t>Gestión por Áreas</a:t>
            </a:r>
          </a:p>
        </p:txBody>
      </p:sp>
      <p:pic>
        <p:nvPicPr>
          <p:cNvPr id="9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CC669CD5-4C08-A89A-96E7-6ECD1AC3771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5434680" y="594101"/>
            <a:ext cx="5480594" cy="1096587"/>
          </a:xfrm>
          <a:prstGeom prst="rect">
            <a:avLst/>
          </a:prstGeom>
        </p:spPr>
      </p:pic>
      <p:sp>
        <p:nvSpPr>
          <p:cNvPr id="10" name="Título 1">
            <a:extLst>
              <a:ext uri="{FF2B5EF4-FFF2-40B4-BE49-F238E27FC236}">
                <a16:creationId xmlns:a16="http://schemas.microsoft.com/office/drawing/2014/main" id="{F164916C-4C27-BD40-26AD-380F9CF3B2EE}"/>
              </a:ext>
            </a:extLst>
          </p:cNvPr>
          <p:cNvSpPr txBox="1">
            <a:spLocks/>
          </p:cNvSpPr>
          <p:nvPr/>
        </p:nvSpPr>
        <p:spPr>
          <a:xfrm>
            <a:off x="4317166" y="5167312"/>
            <a:ext cx="3557666" cy="1096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4000" i="1" dirty="0"/>
              <a:t>PERÍODO 2025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21B8679-0AE3-FFDE-72DF-8F4F72C59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7458" y="6425249"/>
            <a:ext cx="12814304" cy="432751"/>
          </a:xfrm>
          <a:prstGeom prst="rect">
            <a:avLst/>
          </a:prstGeom>
        </p:spPr>
      </p:pic>
      <p:pic>
        <p:nvPicPr>
          <p:cNvPr id="12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BE472AA6-AC2D-0FA8-A12D-E6D74BBAB21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3159895" y="1749139"/>
            <a:ext cx="7755379" cy="3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309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3AAA9-6A0C-9B23-7475-2CC71EDF8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CB4E0E-63D1-76DF-C78B-BBC72B10D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8124" y="20730"/>
            <a:ext cx="6475751" cy="635209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/>
              <a:t>ÁREA DE OPERACIONES</a:t>
            </a:r>
            <a:endParaRPr lang="es-EC" sz="28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8571C75-6B46-C1FD-9983-78539EF27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A295D1A-2728-CFD2-A9DD-CFF52570F84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C7399A1-8908-BEDF-F43C-11FAB9F901A6}"/>
              </a:ext>
            </a:extLst>
          </p:cNvPr>
          <p:cNvSpPr txBox="1"/>
          <p:nvPr/>
        </p:nvSpPr>
        <p:spPr>
          <a:xfrm>
            <a:off x="689547" y="879538"/>
            <a:ext cx="607101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  <a:buNone/>
            </a:pPr>
            <a:r>
              <a:rPr lang="es-ES" sz="2000" spc="-150" dirty="0"/>
              <a:t>La creación y fortalecimiento de la Unidad de Operaciones permitió mejorar la organización de los procesos internos y optimizar la administración de los servicios financieros, gracias a la actualización de manuales y procedimientos que redujeron errores y tiempos de atención al socio.</a:t>
            </a:r>
            <a:endParaRPr lang="es-EC" sz="2000" kern="100" spc="-15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0787324-0D5D-5904-7255-F7247E888D95}"/>
              </a:ext>
            </a:extLst>
          </p:cNvPr>
          <p:cNvSpPr txBox="1"/>
          <p:nvPr/>
        </p:nvSpPr>
        <p:spPr>
          <a:xfrm>
            <a:off x="689547" y="2510754"/>
            <a:ext cx="607101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spc="-150" dirty="0"/>
              <a:t>Se fortalecieron los productos financieros mediante la actualización de tasas, el incremento del monto mínimo del crédito de consumo a $500 y la implementación del nuevo producto Microcrédito Póliza, además de la parametrización de renovaciones y la actualización de formatos documentales.</a:t>
            </a:r>
            <a:endParaRPr lang="es-EC" sz="2000" spc="-15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D438BCA-ABDA-96A5-DC60-3C076F9BE727}"/>
              </a:ext>
            </a:extLst>
          </p:cNvPr>
          <p:cNvSpPr txBox="1"/>
          <p:nvPr/>
        </p:nvSpPr>
        <p:spPr>
          <a:xfrm>
            <a:off x="689547" y="4141970"/>
            <a:ext cx="60710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  <a:buNone/>
            </a:pPr>
            <a:r>
              <a:rPr lang="es-EC" sz="2000" spc="-1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 el ámbito tecnológico, se avanzó en la digitalización progresiva de expedientes de crédito y depósitos a plazo fijo, se publicó la aplicación móvil </a:t>
            </a:r>
            <a:r>
              <a:rPr lang="es-EC" sz="2000" b="1" i="1" spc="-1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“Mi 27 Móvil”</a:t>
            </a:r>
            <a:r>
              <a:rPr lang="es-EC" sz="2000" spc="-1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en Google Play y se capacitó al personal en el uso del sistema Core financiero. Estas acciones permitieron mayor eficiencia, reducción de reprocesos y mejor control de la información.</a:t>
            </a:r>
          </a:p>
        </p:txBody>
      </p:sp>
      <p:pic>
        <p:nvPicPr>
          <p:cNvPr id="11" name="Imagen 10" descr="Interfaz de usuario gráfica, Aplicación">
            <a:extLst>
              <a:ext uri="{FF2B5EF4-FFF2-40B4-BE49-F238E27FC236}">
                <a16:creationId xmlns:a16="http://schemas.microsoft.com/office/drawing/2014/main" id="{6DB84B9E-E62E-E3C1-B259-A903D91127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533" y="869279"/>
            <a:ext cx="3132683" cy="5211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054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8D45C-BF10-DE85-7D30-5624EDD9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8D9864-EB58-97A9-0C87-E4B3DDFE9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5096" y="886706"/>
            <a:ext cx="2943069" cy="635209"/>
          </a:xfrm>
        </p:spPr>
        <p:txBody>
          <a:bodyPr>
            <a:noAutofit/>
          </a:bodyPr>
          <a:lstStyle/>
          <a:p>
            <a:pPr algn="ctr"/>
            <a:r>
              <a:rPr lang="es-ES" sz="2300" b="1" dirty="0"/>
              <a:t>ÁREA DE RIESGOS OPERATIVOS</a:t>
            </a:r>
            <a:endParaRPr lang="es-EC" sz="23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1A7C423-0DF0-F7F8-44DD-0AB81D391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19E9957-228E-48E2-9FA6-84D9C7B33C3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EFA22E6-A8A3-6BDE-4E30-B75D0DB8F3AF}"/>
              </a:ext>
            </a:extLst>
          </p:cNvPr>
          <p:cNvSpPr txBox="1"/>
          <p:nvPr/>
        </p:nvSpPr>
        <p:spPr>
          <a:xfrm>
            <a:off x="1583788" y="1843193"/>
            <a:ext cx="4068417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200" spc="-150" dirty="0"/>
              <a:t>Se cumplieron todas las obligaciones ante la SEPS, la UAFE y el Banco Central del Ecuador. </a:t>
            </a:r>
          </a:p>
          <a:p>
            <a:pPr algn="just"/>
            <a:endParaRPr lang="es-ES" sz="2200" spc="-150" dirty="0"/>
          </a:p>
          <a:p>
            <a:pPr algn="just"/>
            <a:r>
              <a:rPr lang="es-ES" sz="2200" spc="-150" dirty="0"/>
              <a:t>Se actualizó el Manual de Prevención de Lavado de Activos y se implementó una matriz de riesgos. Además, se ejecutó un programa de capacitación para mejorar el conocimiento normativo del personal.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211019F-2DDA-F06D-6518-7A3575D2FFF6}"/>
              </a:ext>
            </a:extLst>
          </p:cNvPr>
          <p:cNvSpPr txBox="1"/>
          <p:nvPr/>
        </p:nvSpPr>
        <p:spPr>
          <a:xfrm>
            <a:off x="6539796" y="1843193"/>
            <a:ext cx="341367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buNone/>
            </a:pPr>
            <a:r>
              <a:rPr lang="es-ES" sz="2200" spc="-150" dirty="0"/>
              <a:t>Se formalizó la gestión interna, entregando manuales y metodologías actualizadas. Se promovió la cultura de buenas prácticas y se observó una reducción de incidentes, aunque se requiere un seguimiento más riguroso.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7BB88C6-6DD9-C3A2-6335-5A9F7A72CF9C}"/>
              </a:ext>
            </a:extLst>
          </p:cNvPr>
          <p:cNvSpPr txBox="1">
            <a:spLocks/>
          </p:cNvSpPr>
          <p:nvPr/>
        </p:nvSpPr>
        <p:spPr>
          <a:xfrm>
            <a:off x="2146461" y="885563"/>
            <a:ext cx="2943069" cy="6352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/>
              <a:t>ÁREA DE CUMPLIMIENTO</a:t>
            </a:r>
            <a:endParaRPr lang="es-EC" sz="2800" dirty="0"/>
          </a:p>
        </p:txBody>
      </p:sp>
    </p:spTree>
    <p:extLst>
      <p:ext uri="{BB962C8B-B14F-4D97-AF65-F5344CB8AC3E}">
        <p14:creationId xmlns:p14="http://schemas.microsoft.com/office/powerpoint/2010/main" val="702316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6DFCC-5744-AD41-D166-C2BF220F1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E5D683-DD98-E6D7-44D5-5239C1F7A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5097" y="862506"/>
            <a:ext cx="2943069" cy="635209"/>
          </a:xfrm>
        </p:spPr>
        <p:txBody>
          <a:bodyPr>
            <a:noAutofit/>
          </a:bodyPr>
          <a:lstStyle/>
          <a:p>
            <a:pPr algn="ctr"/>
            <a:r>
              <a:rPr lang="es-ES" sz="2300" b="1" dirty="0"/>
              <a:t>ÁREA DE MARKETING Y COMUNICACIÓN</a:t>
            </a:r>
            <a:endParaRPr lang="es-EC" sz="23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5D0142-0596-D1A2-467D-52361A4A0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547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6F157BE8-A35F-B00F-6DBC-D02E9FC77B5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A3914B7-BA71-6E69-E5CC-0A5D36555ABA}"/>
              </a:ext>
            </a:extLst>
          </p:cNvPr>
          <p:cNvSpPr txBox="1"/>
          <p:nvPr/>
        </p:nvSpPr>
        <p:spPr>
          <a:xfrm>
            <a:off x="1498758" y="1887824"/>
            <a:ext cx="3647779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200" spc="-150" dirty="0"/>
              <a:t>La cooperativa cerró el año con 48 colaboradores.</a:t>
            </a:r>
          </a:p>
          <a:p>
            <a:endParaRPr lang="es-ES" sz="2200" spc="-150" dirty="0"/>
          </a:p>
          <a:p>
            <a:r>
              <a:rPr lang="es-ES" sz="2200" spc="-150" dirty="0"/>
              <a:t>Se invirtieron $3,904.89 en capacitación en diversas áreas, garantizando el cumplimiento del Código del Trabajo.</a:t>
            </a:r>
          </a:p>
          <a:p>
            <a:endParaRPr lang="es-ES" sz="2200" spc="-150" dirty="0"/>
          </a:p>
          <a:p>
            <a:r>
              <a:rPr lang="es-ES" sz="2200" spc="-150" dirty="0"/>
              <a:t>Se iniciaron sesiones de coaching individual. </a:t>
            </a:r>
          </a:p>
          <a:p>
            <a:endParaRPr lang="es-ES" sz="2200" spc="-15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3B2C02E-EDD6-A93F-DFFF-1401D397B1F8}"/>
              </a:ext>
            </a:extLst>
          </p:cNvPr>
          <p:cNvSpPr txBox="1"/>
          <p:nvPr/>
        </p:nvSpPr>
        <p:spPr>
          <a:xfrm>
            <a:off x="6169907" y="1887824"/>
            <a:ext cx="415344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200" spc="-150" dirty="0"/>
              <a:t>El área de Marketing y Comunicación se implementó formalmente en 2025, mejorando la calidad del contenido y la respuesta a las necesidades institucionales. </a:t>
            </a:r>
          </a:p>
          <a:p>
            <a:endParaRPr lang="es-ES" sz="2200" spc="-150" dirty="0"/>
          </a:p>
          <a:p>
            <a:r>
              <a:rPr lang="es-ES" sz="2200" spc="-150" dirty="0"/>
              <a:t>Se coordinó la participación en eventos importantes y se desarrollaron campañas en redes sociales.</a:t>
            </a:r>
            <a:br>
              <a:rPr lang="es-ES" sz="2200" spc="-150" dirty="0"/>
            </a:br>
            <a:endParaRPr lang="es-ES" sz="2200" spc="-150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D13791AD-A8BA-6C0C-A4F0-26F562D36DD1}"/>
              </a:ext>
            </a:extLst>
          </p:cNvPr>
          <p:cNvSpPr txBox="1">
            <a:spLocks/>
          </p:cNvSpPr>
          <p:nvPr/>
        </p:nvSpPr>
        <p:spPr>
          <a:xfrm>
            <a:off x="1851112" y="912695"/>
            <a:ext cx="2943069" cy="6352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/>
              <a:t>ÁREA DE TALENTO HUMANO</a:t>
            </a:r>
            <a:endParaRPr lang="es-EC" sz="2800" dirty="0"/>
          </a:p>
        </p:txBody>
      </p:sp>
    </p:spTree>
    <p:extLst>
      <p:ext uri="{BB962C8B-B14F-4D97-AF65-F5344CB8AC3E}">
        <p14:creationId xmlns:p14="http://schemas.microsoft.com/office/powerpoint/2010/main" val="3289147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2F32F-04E6-AE16-C870-A78103E7B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2BFE8-1807-4170-6898-61E9FBD05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515" y="2100152"/>
            <a:ext cx="9188969" cy="3702569"/>
          </a:xfrm>
        </p:spPr>
        <p:txBody>
          <a:bodyPr>
            <a:normAutofit/>
          </a:bodyPr>
          <a:lstStyle/>
          <a:p>
            <a:pPr algn="ctr"/>
            <a:r>
              <a:rPr lang="es-EC" b="1" dirty="0"/>
              <a:t>INFORME DE SEGUIMIENTO AL CUMPLIMIENTO DE HALLAZGOS Y RECOMENDACIONES DE AUDITORÍA 2024</a:t>
            </a:r>
            <a:endParaRPr lang="es-EC" dirty="0"/>
          </a:p>
        </p:txBody>
      </p:sp>
      <p:pic>
        <p:nvPicPr>
          <p:cNvPr id="9" name="Marcador de contenido 8" descr="Logotipo&#10;&#10;El contenido generado por IA puede ser incorrecto.">
            <a:extLst>
              <a:ext uri="{FF2B5EF4-FFF2-40B4-BE49-F238E27FC236}">
                <a16:creationId xmlns:a16="http://schemas.microsoft.com/office/drawing/2014/main" id="{5CD55BFD-39D4-4717-1423-1F59BF3AC6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4"/>
          <a:stretch>
            <a:fillRect/>
          </a:stretch>
        </p:blipFill>
        <p:spPr>
          <a:xfrm>
            <a:off x="5434680" y="594101"/>
            <a:ext cx="5480594" cy="109658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C164F57-3E51-2DAD-1865-D054C6EBAE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7458" y="6425249"/>
            <a:ext cx="12814304" cy="432751"/>
          </a:xfrm>
          <a:prstGeom prst="rect">
            <a:avLst/>
          </a:prstGeom>
        </p:spPr>
      </p:pic>
      <p:pic>
        <p:nvPicPr>
          <p:cNvPr id="12" name="Marcador de contenido 9" descr="Logotipo&#10;&#10;El contenido generado por IA puede ser incorrecto.">
            <a:extLst>
              <a:ext uri="{FF2B5EF4-FFF2-40B4-BE49-F238E27FC236}">
                <a16:creationId xmlns:a16="http://schemas.microsoft.com/office/drawing/2014/main" id="{C7849167-2101-1739-F48F-F3FF583E74D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6"/>
          <a:stretch>
            <a:fillRect/>
          </a:stretch>
        </p:blipFill>
        <p:spPr>
          <a:xfrm>
            <a:off x="3159895" y="1749139"/>
            <a:ext cx="7755379" cy="3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511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147DB-37BA-FC23-2CBC-672928A00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053404-47C3-94A0-0164-0B965A8C07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52BA3C4-1EC4-8DBC-E908-71AA8C84259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2FE1428-B989-6BF8-EF89-7F9471B0F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30" y="461884"/>
            <a:ext cx="11817739" cy="544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05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84DFB-484C-0D97-1505-A6203B6F3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AC2E9D-FF54-2C4C-55F9-C3ABAFD15F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88739A4-EFFA-AEE2-034B-A27F7DB7453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A692571-B1F9-49DC-513A-733F0FCB9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51" y="656756"/>
            <a:ext cx="11655498" cy="491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345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6E8EF-CA90-74F5-0E21-2C1ADBB56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5660CE-C1CD-AB15-3DD9-5295BD8A1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68287B18-16D6-1443-E248-51D7ED954AC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4F9D7B2-8895-5006-4B1C-E37DFC8029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449" y="734518"/>
            <a:ext cx="11771101" cy="496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76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A0995-54A8-9A5A-394E-40496334F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34706F9-53EA-71DA-03AA-7F48CAB1D4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778A81C-A0AA-B7EE-8502-04438F9453C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AB5E18A-4289-F438-57CE-9AE94BCAC1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55" y="461884"/>
            <a:ext cx="11243690" cy="547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023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A8AB1-15AC-83E4-6B79-7AF5DA5B2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298EBE-F6EA-ED18-472F-2F5A9E5F1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6C0BC4F-CE39-72FD-6D54-F3ADD219BB0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0665776-187A-ACEC-F4BD-5192B886BC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24" y="848170"/>
            <a:ext cx="11962151" cy="458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916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D16F7-941B-CAA1-3A3C-1CFC3686F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5CB767D-3BFC-EF86-2312-42625CD39D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AE848493-74E9-95AE-92E1-69550271C32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73D3920-4F56-1A8D-D8C1-E09E0646C2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177" y="296877"/>
            <a:ext cx="11053646" cy="556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323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3DB42-0682-1B41-D833-46EFD9DCE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804C79C-8836-2D84-00C5-1D0B027CC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A180B3C-1560-3290-4BD6-628C0CC0ED0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923C531-FCFE-F9B3-F5D5-4A555B81CD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853" y="269822"/>
            <a:ext cx="11132294" cy="558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2219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EC6C5-8578-DDB7-5233-0DA4B9D2F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2E20A20-A465-70E4-9AB0-A1607EF77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528" y="1887824"/>
            <a:ext cx="3762192" cy="4508292"/>
          </a:xfrm>
        </p:spPr>
        <p:txBody>
          <a:bodyPr>
            <a:normAutofit/>
          </a:bodyPr>
          <a:lstStyle/>
          <a:p>
            <a:pPr algn="just"/>
            <a:endParaRPr lang="es-ES" sz="2000" dirty="0"/>
          </a:p>
          <a:p>
            <a:endParaRPr lang="es-EC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49D8AB33-CCE6-3969-1AA2-7973574C5D8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F04426A-B83B-9C4C-5EDB-27F64BE4D6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256" y="461884"/>
            <a:ext cx="10471488" cy="534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838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553F0-6553-672C-0B03-6F47412A8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D240D1A-0D4E-4F63-7F93-BBBA03D2B2E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A45151F-5482-E0C5-F4B0-6F8F5D28B07D}"/>
              </a:ext>
            </a:extLst>
          </p:cNvPr>
          <p:cNvSpPr txBox="1"/>
          <p:nvPr/>
        </p:nvSpPr>
        <p:spPr>
          <a:xfrm>
            <a:off x="1087411" y="5777672"/>
            <a:ext cx="3541426" cy="36933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s-EC" b="1" dirty="0"/>
              <a:t>TEAM COACHING - LIDERES</a:t>
            </a:r>
          </a:p>
        </p:txBody>
      </p:sp>
      <p:pic>
        <p:nvPicPr>
          <p:cNvPr id="10" name="Imagen 9" descr="Un grupo de personas posando para una foto">
            <a:extLst>
              <a:ext uri="{FF2B5EF4-FFF2-40B4-BE49-F238E27FC236}">
                <a16:creationId xmlns:a16="http://schemas.microsoft.com/office/drawing/2014/main" id="{B65AB4C5-6178-E1CA-0C7F-28CEBBEC9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51"/>
          <a:stretch>
            <a:fillRect/>
          </a:stretch>
        </p:blipFill>
        <p:spPr>
          <a:xfrm>
            <a:off x="820125" y="910499"/>
            <a:ext cx="4486393" cy="2480871"/>
          </a:xfrm>
          <a:prstGeom prst="rect">
            <a:avLst/>
          </a:prstGeom>
        </p:spPr>
      </p:pic>
      <p:pic>
        <p:nvPicPr>
          <p:cNvPr id="12" name="Imagen 11" descr="Grupo de personas posando delante de una pared&#10;&#10;El contenido generado por IA puede ser incorrecto.">
            <a:extLst>
              <a:ext uri="{FF2B5EF4-FFF2-40B4-BE49-F238E27FC236}">
                <a16:creationId xmlns:a16="http://schemas.microsoft.com/office/drawing/2014/main" id="{E0D5FE39-D3E9-EB34-6FF9-F2AC6833DB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634" y="2664673"/>
            <a:ext cx="2224596" cy="2966128"/>
          </a:xfrm>
          <a:prstGeom prst="rect">
            <a:avLst/>
          </a:prstGeom>
        </p:spPr>
      </p:pic>
      <p:pic>
        <p:nvPicPr>
          <p:cNvPr id="14" name="Imagen 13" descr="Un grupo de personas sentadas alrededor de una mesa">
            <a:extLst>
              <a:ext uri="{FF2B5EF4-FFF2-40B4-BE49-F238E27FC236}">
                <a16:creationId xmlns:a16="http://schemas.microsoft.com/office/drawing/2014/main" id="{BE427BE3-24EF-B2FE-E751-86151B675F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7" y="3155301"/>
            <a:ext cx="3104837" cy="232862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7F79A17A-F021-FBC1-A2AC-AC5AB5A72F02}"/>
              </a:ext>
            </a:extLst>
          </p:cNvPr>
          <p:cNvSpPr txBox="1"/>
          <p:nvPr/>
        </p:nvSpPr>
        <p:spPr>
          <a:xfrm>
            <a:off x="6885483" y="908028"/>
            <a:ext cx="4486392" cy="36933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s-EC" b="1" dirty="0"/>
              <a:t>ASESORÍA DE IMAGEN -  CAPACITACIÓN</a:t>
            </a:r>
          </a:p>
        </p:txBody>
      </p:sp>
      <p:pic>
        <p:nvPicPr>
          <p:cNvPr id="18" name="Imagen 17" descr="Grupo de personas posando para una foto">
            <a:extLst>
              <a:ext uri="{FF2B5EF4-FFF2-40B4-BE49-F238E27FC236}">
                <a16:creationId xmlns:a16="http://schemas.microsoft.com/office/drawing/2014/main" id="{8BC24182-FEAA-06EF-96C1-D44179BE20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426" y="1465885"/>
            <a:ext cx="5326505" cy="3994879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9B4F7A5E-5993-80B8-CD92-61A2C73FEE7C}"/>
              </a:ext>
            </a:extLst>
          </p:cNvPr>
          <p:cNvSpPr txBox="1">
            <a:spLocks/>
          </p:cNvSpPr>
          <p:nvPr/>
        </p:nvSpPr>
        <p:spPr>
          <a:xfrm>
            <a:off x="3567658" y="84093"/>
            <a:ext cx="5056683" cy="5677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>
                <a:solidFill>
                  <a:srgbClr val="7E0A1C"/>
                </a:solidFill>
              </a:rPr>
              <a:t>CAPACITACIÓN DEL PERSONAL</a:t>
            </a:r>
            <a:endParaRPr lang="es-EC" sz="2800" dirty="0">
              <a:solidFill>
                <a:srgbClr val="7E0A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2890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5BE52-2348-7462-FC92-6606F8F3D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B416F-0FE9-C225-3224-A995DB6E016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9CBABC9-14C0-0165-BB41-0AE10ED51C08}"/>
              </a:ext>
            </a:extLst>
          </p:cNvPr>
          <p:cNvSpPr txBox="1"/>
          <p:nvPr/>
        </p:nvSpPr>
        <p:spPr>
          <a:xfrm>
            <a:off x="1719454" y="4912074"/>
            <a:ext cx="3541426" cy="64633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CAPACITACIÓN LIDERAZGO JEFES DE AGENCIA</a:t>
            </a:r>
            <a:endParaRPr lang="es-EC" b="1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C2F293C-4ECE-30C6-8656-F7A8699F8131}"/>
              </a:ext>
            </a:extLst>
          </p:cNvPr>
          <p:cNvSpPr txBox="1"/>
          <p:nvPr/>
        </p:nvSpPr>
        <p:spPr>
          <a:xfrm>
            <a:off x="6625652" y="819554"/>
            <a:ext cx="4746223" cy="64633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CAPACITACIÓN SEGURIDAD Y PRIMEROS AUXILIOS</a:t>
            </a:r>
            <a:endParaRPr lang="es-EC" b="1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A7090271-CC6B-8A61-F7E9-71158FC720DB}"/>
              </a:ext>
            </a:extLst>
          </p:cNvPr>
          <p:cNvSpPr txBox="1">
            <a:spLocks/>
          </p:cNvSpPr>
          <p:nvPr/>
        </p:nvSpPr>
        <p:spPr>
          <a:xfrm>
            <a:off x="3567658" y="84093"/>
            <a:ext cx="5056683" cy="5677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>
                <a:solidFill>
                  <a:srgbClr val="7E0A1C"/>
                </a:solidFill>
              </a:rPr>
              <a:t>CAPACITACIÓN DEL PERSONAL</a:t>
            </a:r>
            <a:endParaRPr lang="es-EC" sz="2800" dirty="0">
              <a:solidFill>
                <a:srgbClr val="7E0A1C"/>
              </a:solidFill>
            </a:endParaRPr>
          </a:p>
        </p:txBody>
      </p:sp>
      <p:pic>
        <p:nvPicPr>
          <p:cNvPr id="3" name="Imagen 2" descr="Grupo de personas en una oficina">
            <a:extLst>
              <a:ext uri="{FF2B5EF4-FFF2-40B4-BE49-F238E27FC236}">
                <a16:creationId xmlns:a16="http://schemas.microsoft.com/office/drawing/2014/main" id="{EA837AD4-A105-107E-753C-DA5AB8616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25" y="886496"/>
            <a:ext cx="5056684" cy="3792513"/>
          </a:xfrm>
          <a:prstGeom prst="rect">
            <a:avLst/>
          </a:prstGeom>
        </p:spPr>
      </p:pic>
      <p:pic>
        <p:nvPicPr>
          <p:cNvPr id="15" name="Imagen 14" descr="Imagen que contiene persona, interior, tabla, niño">
            <a:extLst>
              <a:ext uri="{FF2B5EF4-FFF2-40B4-BE49-F238E27FC236}">
                <a16:creationId xmlns:a16="http://schemas.microsoft.com/office/drawing/2014/main" id="{FC830732-A74F-D129-971D-45EEAD49DF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9" b="21056"/>
          <a:stretch>
            <a:fillRect/>
          </a:stretch>
        </p:blipFill>
        <p:spPr>
          <a:xfrm>
            <a:off x="6355829" y="4358027"/>
            <a:ext cx="2028979" cy="1918741"/>
          </a:xfrm>
          <a:prstGeom prst="rect">
            <a:avLst/>
          </a:prstGeom>
        </p:spPr>
      </p:pic>
      <p:pic>
        <p:nvPicPr>
          <p:cNvPr id="7" name="Imagen 6" descr="Un par de personas sentadas en una mesa de madera">
            <a:extLst>
              <a:ext uri="{FF2B5EF4-FFF2-40B4-BE49-F238E27FC236}">
                <a16:creationId xmlns:a16="http://schemas.microsoft.com/office/drawing/2014/main" id="{C65F4F3C-C685-736E-3350-AF9837ACFD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829" y="1633565"/>
            <a:ext cx="3632616" cy="2724462"/>
          </a:xfrm>
          <a:prstGeom prst="rect">
            <a:avLst/>
          </a:prstGeom>
        </p:spPr>
      </p:pic>
      <p:pic>
        <p:nvPicPr>
          <p:cNvPr id="11" name="Imagen 10" descr="Imagen que contiene persona, interior, hombre, parado">
            <a:extLst>
              <a:ext uri="{FF2B5EF4-FFF2-40B4-BE49-F238E27FC236}">
                <a16:creationId xmlns:a16="http://schemas.microsoft.com/office/drawing/2014/main" id="{9B73787A-22FE-4ADF-6EA4-2B6CE6203D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808" y="4004145"/>
            <a:ext cx="3071112" cy="227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27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AA15A4-C56D-7903-E290-CE766B15E8C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10FED896-3ADC-6466-2E26-1C9E16354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8124" y="88158"/>
            <a:ext cx="7110335" cy="56778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s-ES" sz="2800" b="1" dirty="0">
                <a:solidFill>
                  <a:srgbClr val="7E0A1C"/>
                </a:solidFill>
              </a:rPr>
              <a:t>INAUGURACIÓN AGENCIA SAN JOSÉ DE  MINAS</a:t>
            </a:r>
            <a:endParaRPr lang="es-EC" sz="2800" dirty="0">
              <a:solidFill>
                <a:srgbClr val="7E0A1C"/>
              </a:solidFill>
            </a:endParaRPr>
          </a:p>
        </p:txBody>
      </p:sp>
      <p:pic>
        <p:nvPicPr>
          <p:cNvPr id="32" name="Imagen 31" descr="Grupo de personas sonriendo">
            <a:extLst>
              <a:ext uri="{FF2B5EF4-FFF2-40B4-BE49-F238E27FC236}">
                <a16:creationId xmlns:a16="http://schemas.microsoft.com/office/drawing/2014/main" id="{63153F45-CCA4-4187-40E4-22FE12B647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343" y="841633"/>
            <a:ext cx="4132232" cy="2538740"/>
          </a:xfrm>
          <a:prstGeom prst="rect">
            <a:avLst/>
          </a:prstGeom>
        </p:spPr>
      </p:pic>
      <p:pic>
        <p:nvPicPr>
          <p:cNvPr id="40" name="Imagen 39" descr="Un grupo de personas de pie">
            <a:extLst>
              <a:ext uri="{FF2B5EF4-FFF2-40B4-BE49-F238E27FC236}">
                <a16:creationId xmlns:a16="http://schemas.microsoft.com/office/drawing/2014/main" id="{CBD3312B-E5D1-5DEB-6E54-6901EA1417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183" y="841633"/>
            <a:ext cx="4389620" cy="3292215"/>
          </a:xfrm>
          <a:prstGeom prst="rect">
            <a:avLst/>
          </a:prstGeom>
        </p:spPr>
      </p:pic>
      <p:pic>
        <p:nvPicPr>
          <p:cNvPr id="34" name="Imagen 33" descr="Personas sentadas en una mesa">
            <a:extLst>
              <a:ext uri="{FF2B5EF4-FFF2-40B4-BE49-F238E27FC236}">
                <a16:creationId xmlns:a16="http://schemas.microsoft.com/office/drawing/2014/main" id="{17CAB90A-4FCD-981B-6995-9585DEF0FE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5" y="841633"/>
            <a:ext cx="4132231" cy="3099173"/>
          </a:xfrm>
          <a:prstGeom prst="rect">
            <a:avLst/>
          </a:prstGeom>
        </p:spPr>
      </p:pic>
      <p:pic>
        <p:nvPicPr>
          <p:cNvPr id="36" name="Imagen 35" descr="Un grupo de personas con instrumentos musicales junto a una persona">
            <a:extLst>
              <a:ext uri="{FF2B5EF4-FFF2-40B4-BE49-F238E27FC236}">
                <a16:creationId xmlns:a16="http://schemas.microsoft.com/office/drawing/2014/main" id="{DB44B0C6-894A-A4B8-6C85-0EEAD2F89E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757" y="2946915"/>
            <a:ext cx="4330818" cy="2950234"/>
          </a:xfrm>
          <a:prstGeom prst="rect">
            <a:avLst/>
          </a:prstGeom>
        </p:spPr>
      </p:pic>
      <p:pic>
        <p:nvPicPr>
          <p:cNvPr id="38" name="Imagen 37" descr="Un grupo de personas en un evento">
            <a:extLst>
              <a:ext uri="{FF2B5EF4-FFF2-40B4-BE49-F238E27FC236}">
                <a16:creationId xmlns:a16="http://schemas.microsoft.com/office/drawing/2014/main" id="{1ACB57DA-221A-3AC9-FCDA-1DA734C24B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5" y="2946915"/>
            <a:ext cx="3933645" cy="2950234"/>
          </a:xfrm>
          <a:prstGeom prst="rect">
            <a:avLst/>
          </a:prstGeom>
        </p:spPr>
      </p:pic>
      <p:pic>
        <p:nvPicPr>
          <p:cNvPr id="42" name="Imagen 41" descr="Grupo de personas posando por un foto">
            <a:extLst>
              <a:ext uri="{FF2B5EF4-FFF2-40B4-BE49-F238E27FC236}">
                <a16:creationId xmlns:a16="http://schemas.microsoft.com/office/drawing/2014/main" id="{A22DA598-DDF2-B5F3-83CE-BD2B81E3FC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63" y="2946915"/>
            <a:ext cx="393364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230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BA643-2575-3DD9-928D-7C3B32BD4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9361E6F-1396-26A9-105A-F91ECF4C5C1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B7E80B88-6D42-7BA1-219A-6BB76E46E074}"/>
              </a:ext>
            </a:extLst>
          </p:cNvPr>
          <p:cNvSpPr txBox="1">
            <a:spLocks/>
          </p:cNvSpPr>
          <p:nvPr/>
        </p:nvSpPr>
        <p:spPr>
          <a:xfrm>
            <a:off x="3567658" y="84093"/>
            <a:ext cx="5056683" cy="5677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>
                <a:solidFill>
                  <a:srgbClr val="7E0A1C"/>
                </a:solidFill>
              </a:rPr>
              <a:t>APOYO AL DEPORTE</a:t>
            </a:r>
            <a:endParaRPr lang="es-EC" sz="2800" dirty="0">
              <a:solidFill>
                <a:srgbClr val="7E0A1C"/>
              </a:solidFill>
            </a:endParaRPr>
          </a:p>
        </p:txBody>
      </p:sp>
      <p:pic>
        <p:nvPicPr>
          <p:cNvPr id="3" name="Imagen 2" descr="Un hombre parado en un campo de juego">
            <a:extLst>
              <a:ext uri="{FF2B5EF4-FFF2-40B4-BE49-F238E27FC236}">
                <a16:creationId xmlns:a16="http://schemas.microsoft.com/office/drawing/2014/main" id="{C5B2982F-DFFF-07DE-464E-83C8B27317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5" y="367983"/>
            <a:ext cx="3011462" cy="4015282"/>
          </a:xfrm>
          <a:prstGeom prst="rect">
            <a:avLst/>
          </a:prstGeom>
        </p:spPr>
      </p:pic>
      <p:pic>
        <p:nvPicPr>
          <p:cNvPr id="7" name="Imagen 6" descr="Un grupo de personas de pie sobre pasto">
            <a:extLst>
              <a:ext uri="{FF2B5EF4-FFF2-40B4-BE49-F238E27FC236}">
                <a16:creationId xmlns:a16="http://schemas.microsoft.com/office/drawing/2014/main" id="{8924324E-FCD1-BE89-86FE-C064108A4D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8" t="19235" r="12568" b="20000"/>
          <a:stretch>
            <a:fillRect/>
          </a:stretch>
        </p:blipFill>
        <p:spPr>
          <a:xfrm>
            <a:off x="3252867" y="933806"/>
            <a:ext cx="5613036" cy="3449459"/>
          </a:xfrm>
          <a:prstGeom prst="rect">
            <a:avLst/>
          </a:prstGeom>
        </p:spPr>
      </p:pic>
      <p:pic>
        <p:nvPicPr>
          <p:cNvPr id="11" name="Imagen 10" descr="Un grupo de personas posando delante de un edificio">
            <a:extLst>
              <a:ext uri="{FF2B5EF4-FFF2-40B4-BE49-F238E27FC236}">
                <a16:creationId xmlns:a16="http://schemas.microsoft.com/office/drawing/2014/main" id="{D0063FB2-3C89-13CC-17F1-68C110FFC7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903" y="367983"/>
            <a:ext cx="3011462" cy="4015282"/>
          </a:xfrm>
          <a:prstGeom prst="rect">
            <a:avLst/>
          </a:prstGeom>
        </p:spPr>
      </p:pic>
      <p:pic>
        <p:nvPicPr>
          <p:cNvPr id="15" name="Imagen 14" descr="Un grupo de personas de pie">
            <a:extLst>
              <a:ext uri="{FF2B5EF4-FFF2-40B4-BE49-F238E27FC236}">
                <a16:creationId xmlns:a16="http://schemas.microsoft.com/office/drawing/2014/main" id="{64B15F2E-C78C-0B71-1D5B-B31C4D2EC4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5" y="3355714"/>
            <a:ext cx="4107305" cy="3080479"/>
          </a:xfrm>
          <a:prstGeom prst="rect">
            <a:avLst/>
          </a:prstGeom>
        </p:spPr>
      </p:pic>
      <p:pic>
        <p:nvPicPr>
          <p:cNvPr id="21" name="Imagen 20" descr="Una persona con una gorra verde">
            <a:extLst>
              <a:ext uri="{FF2B5EF4-FFF2-40B4-BE49-F238E27FC236}">
                <a16:creationId xmlns:a16="http://schemas.microsoft.com/office/drawing/2014/main" id="{EA323D5C-236C-1A1F-F1D2-814F776C70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294" y="3944568"/>
            <a:ext cx="3322167" cy="2491625"/>
          </a:xfrm>
          <a:prstGeom prst="rect">
            <a:avLst/>
          </a:prstGeom>
        </p:spPr>
      </p:pic>
      <p:pic>
        <p:nvPicPr>
          <p:cNvPr id="19" name="Imagen 18" descr="Imagen que contiene exterior, hombre, parado, mujer">
            <a:extLst>
              <a:ext uri="{FF2B5EF4-FFF2-40B4-BE49-F238E27FC236}">
                <a16:creationId xmlns:a16="http://schemas.microsoft.com/office/drawing/2014/main" id="{6F35AC46-4CCA-8BAA-DD6F-35DAF80967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461" y="3160842"/>
            <a:ext cx="4293904" cy="327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96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392EC-1BB5-CBBA-023F-CB37EF690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77BFAB1-3E5D-57FE-81BF-D89D62FA206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04" t="90234" r="-1855" b="7259"/>
          <a:stretch>
            <a:fillRect/>
          </a:stretch>
        </p:blipFill>
        <p:spPr>
          <a:xfrm>
            <a:off x="-388643" y="6440747"/>
            <a:ext cx="12814304" cy="43275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0816EA54-725B-DF19-3A5E-17AD115C0F54}"/>
              </a:ext>
            </a:extLst>
          </p:cNvPr>
          <p:cNvSpPr txBox="1">
            <a:spLocks/>
          </p:cNvSpPr>
          <p:nvPr/>
        </p:nvSpPr>
        <p:spPr>
          <a:xfrm>
            <a:off x="2146092" y="211508"/>
            <a:ext cx="7899815" cy="5677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800" b="1" dirty="0">
                <a:solidFill>
                  <a:srgbClr val="7E0A1C"/>
                </a:solidFill>
              </a:rPr>
              <a:t>ANIVERSARIO – SESIÓN SOLEMNE LOS 27 DE LA 27</a:t>
            </a:r>
          </a:p>
        </p:txBody>
      </p:sp>
      <p:pic>
        <p:nvPicPr>
          <p:cNvPr id="6" name="Imagen 5" descr="Un grupo de personas frente a una mesa con comida">
            <a:extLst>
              <a:ext uri="{FF2B5EF4-FFF2-40B4-BE49-F238E27FC236}">
                <a16:creationId xmlns:a16="http://schemas.microsoft.com/office/drawing/2014/main" id="{9ADAA911-C5D5-5F2C-938E-7074E5910D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20" y="858869"/>
            <a:ext cx="3128317" cy="4635991"/>
          </a:xfrm>
          <a:prstGeom prst="rect">
            <a:avLst/>
          </a:prstGeom>
        </p:spPr>
      </p:pic>
      <p:pic>
        <p:nvPicPr>
          <p:cNvPr id="9" name="Imagen 8" descr="Un grupo de hombres posando para una foto">
            <a:extLst>
              <a:ext uri="{FF2B5EF4-FFF2-40B4-BE49-F238E27FC236}">
                <a16:creationId xmlns:a16="http://schemas.microsoft.com/office/drawing/2014/main" id="{2000AE97-78EF-F314-988E-D66C6B385D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20" y="3336023"/>
            <a:ext cx="3927421" cy="2945566"/>
          </a:xfrm>
          <a:prstGeom prst="rect">
            <a:avLst/>
          </a:prstGeom>
        </p:spPr>
      </p:pic>
      <p:pic>
        <p:nvPicPr>
          <p:cNvPr id="20" name="Imagen 19" descr="Una persona en frente de comida">
            <a:extLst>
              <a:ext uri="{FF2B5EF4-FFF2-40B4-BE49-F238E27FC236}">
                <a16:creationId xmlns:a16="http://schemas.microsoft.com/office/drawing/2014/main" id="{248AA6FE-73D9-1866-7348-E3096A37BE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415" y="858868"/>
            <a:ext cx="3927423" cy="2945567"/>
          </a:xfrm>
          <a:prstGeom prst="rect">
            <a:avLst/>
          </a:prstGeom>
        </p:spPr>
      </p:pic>
      <p:pic>
        <p:nvPicPr>
          <p:cNvPr id="12" name="Imagen 11" descr="Grupo de personas sonriendo">
            <a:extLst>
              <a:ext uri="{FF2B5EF4-FFF2-40B4-BE49-F238E27FC236}">
                <a16:creationId xmlns:a16="http://schemas.microsoft.com/office/drawing/2014/main" id="{43EDD376-62EE-DD0D-9F2A-B5ADEA35C9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137" y="858869"/>
            <a:ext cx="4557384" cy="3418038"/>
          </a:xfrm>
          <a:prstGeom prst="rect">
            <a:avLst/>
          </a:prstGeom>
        </p:spPr>
      </p:pic>
      <p:pic>
        <p:nvPicPr>
          <p:cNvPr id="14" name="Imagen 13" descr="Un grupo de personas sentadas posando para una foto">
            <a:extLst>
              <a:ext uri="{FF2B5EF4-FFF2-40B4-BE49-F238E27FC236}">
                <a16:creationId xmlns:a16="http://schemas.microsoft.com/office/drawing/2014/main" id="{F143CBCC-755B-018D-8296-BB418B5D3A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88" y="3559579"/>
            <a:ext cx="3644922" cy="2733691"/>
          </a:xfrm>
          <a:prstGeom prst="rect">
            <a:avLst/>
          </a:prstGeom>
        </p:spPr>
      </p:pic>
      <p:pic>
        <p:nvPicPr>
          <p:cNvPr id="17" name="Imagen 16" descr="Un grupo de hombres posando para una foto">
            <a:extLst>
              <a:ext uri="{FF2B5EF4-FFF2-40B4-BE49-F238E27FC236}">
                <a16:creationId xmlns:a16="http://schemas.microsoft.com/office/drawing/2014/main" id="{F7B3C0A0-6892-5BC5-2C33-9B37B19413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916" y="3559579"/>
            <a:ext cx="3644922" cy="273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579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715</TotalTime>
  <Words>1374</Words>
  <Application>Microsoft Office PowerPoint</Application>
  <PresentationFormat>Panorámica</PresentationFormat>
  <Paragraphs>105</Paragraphs>
  <Slides>35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Aptos</vt:lpstr>
      <vt:lpstr>Aptos Display</vt:lpstr>
      <vt:lpstr>Arial</vt:lpstr>
      <vt:lpstr>Calibri</vt:lpstr>
      <vt:lpstr>Tema de Office</vt:lpstr>
      <vt:lpstr>Presentación de PowerPoint</vt:lpstr>
      <vt:lpstr>INFORME  DE  GERENCIA </vt:lpstr>
      <vt:lpstr>Presentación de PowerPoint</vt:lpstr>
      <vt:lpstr>ANÁLISIS DE CONTEXTO SOCIAL - ECONÓMICO - POLÍTICO  DEL ECUADOR </vt:lpstr>
      <vt:lpstr>Análisis Económico de Ecuador en 2025 </vt:lpstr>
      <vt:lpstr>Contexto  Económico </vt:lpstr>
      <vt:lpstr>INFLACIÓN, MERCADO LABORAL Y  SECTOR DE LA CONSTRUCCIÓN  </vt:lpstr>
      <vt:lpstr>OPORTUNIDADES PARA LA COOPERATIVA DE AHORRO Y CRÉDITO 27 DE NOVIEMBRE</vt:lpstr>
      <vt:lpstr>Recomendaciones Estratégicas </vt:lpstr>
      <vt:lpstr>PRINCIPALES RESULTADOS DE LA COOPERATIVA</vt:lpstr>
      <vt:lpstr>CRECIMIENTO DE SOCIOS </vt:lpstr>
      <vt:lpstr>ACTIVOS </vt:lpstr>
      <vt:lpstr>PASIVOS</vt:lpstr>
      <vt:lpstr>MOROSIDAD</vt:lpstr>
      <vt:lpstr>PATRIMONIO</vt:lpstr>
      <vt:lpstr>CARTERA DE CRÉDITO</vt:lpstr>
      <vt:lpstr>LIQUIDEZ  </vt:lpstr>
      <vt:lpstr>Informe General  de  Gestión por Áreas</vt:lpstr>
      <vt:lpstr>ÁREA DE OPERACIONES</vt:lpstr>
      <vt:lpstr>ÁREA DE RIESGOS OPERATIVOS</vt:lpstr>
      <vt:lpstr>ÁREA DE MARKETING Y COMUNICACIÓN</vt:lpstr>
      <vt:lpstr>INFORME DE SEGUIMIENTO AL CUMPLIMIENTO DE HALLAZGOS Y RECOMENDACIONES DE AUDITORÍA 2024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INAUGURACIÓN AGENCIA SAN JOSÉ DE  MINAS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Alfredo Urquizo</dc:creator>
  <cp:lastModifiedBy>Alfredo Urquizo</cp:lastModifiedBy>
  <cp:revision>21</cp:revision>
  <dcterms:created xsi:type="dcterms:W3CDTF">2026-03-02T17:47:50Z</dcterms:created>
  <dcterms:modified xsi:type="dcterms:W3CDTF">2026-03-29T16:48:08Z</dcterms:modified>
</cp:coreProperties>
</file>